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8288000" cy="10287000"/>
  <p:notesSz cx="9926638" cy="6797675"/>
  <p:embeddedFontLst>
    <p:embeddedFont>
      <p:font typeface="Abril Fatface" panose="02000503000000020003" pitchFamily="2" charset="0"/>
      <p:regular r:id="rId42"/>
    </p:embeddedFont>
    <p:embeddedFont>
      <p:font typeface="Bitter" panose="020B0604020202020204" charset="0"/>
      <p:regular r:id="rId43"/>
      <p:bold r:id="rId44"/>
    </p:embeddedFont>
    <p:embeddedFont>
      <p:font typeface="Bitter Bold" panose="020B0604020202020204" charset="0"/>
      <p:regular r:id="rId45"/>
      <p:bold r:id="rId46"/>
    </p:embeddedFont>
    <p:embeddedFont>
      <p:font typeface="Playfair Display" panose="00000500000000000000" pitchFamily="2" charset="0"/>
      <p:regular r:id="rId47"/>
    </p:embeddedFont>
    <p:embeddedFont>
      <p:font typeface="Playfair Display Bold" panose="020B0604020202020204" charset="0"/>
      <p:regular r:id="rId48"/>
    </p:embeddedFont>
    <p:embeddedFont>
      <p:font typeface="Playfair Display Bold Italics" panose="020B0604020202020204" charset="0"/>
      <p:regular r:id="rId49"/>
    </p:embeddedFont>
    <p:embeddedFont>
      <p:font typeface="Playfair Display Italics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DD7FD9-9D92-4068-B77C-77329352E247}" v="3" dt="2025-10-03T10:11:04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Chang" userId="74860e49-03df-47d0-a500-e7cc3055ad4d" providerId="ADAL" clId="{F14EDD96-DAFF-4E8B-A5A8-05C87FB84369}"/>
    <pc:docChg chg="modSld">
      <pc:chgData name="Stephanie Chang" userId="74860e49-03df-47d0-a500-e7cc3055ad4d" providerId="ADAL" clId="{F14EDD96-DAFF-4E8B-A5A8-05C87FB84369}" dt="2025-04-05T08:55:38.676" v="0" actId="20577"/>
      <pc:docMkLst>
        <pc:docMk/>
      </pc:docMkLst>
      <pc:sldChg chg="modSp mod">
        <pc:chgData name="Stephanie Chang" userId="74860e49-03df-47d0-a500-e7cc3055ad4d" providerId="ADAL" clId="{F14EDD96-DAFF-4E8B-A5A8-05C87FB84369}" dt="2025-04-05T08:55:38.676" v="0" actId="20577"/>
        <pc:sldMkLst>
          <pc:docMk/>
          <pc:sldMk cId="0" sldId="25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4A5C3B-584F-D653-DE6F-797D56A34D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18FD7-3F57-1513-E4D2-B851795C5F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391F4-E8DB-44B3-94FA-49F57CA5F5E7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56AB8-CE2B-966A-D48C-12CED4C807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99085-92A1-B83D-DE2D-A5DFD5CE2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B0C05-1FA9-4567-8977-C807D4380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311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Listing Number : 50263</a:t>
            </a:r>
          </a:p>
          <a:p>
            <a:r>
              <a:rPr lang="en-US"/>
              <a:t>Super Host Count: 22349</a:t>
            </a:r>
          </a:p>
          <a:p>
            <a:r>
              <a:rPr lang="en-US" err="1"/>
              <a:t>Superhose</a:t>
            </a:r>
            <a:r>
              <a:rPr lang="en-US"/>
              <a:t> Percentage : 44.46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order to meet customer satisfaction, we decide to understand specific customer profiles to provide most suitable services</a:t>
            </a:r>
          </a:p>
          <a:p>
            <a:endParaRPr lang="en-US"/>
          </a:p>
          <a:p>
            <a:r>
              <a:rPr lang="en-US"/>
              <a:t>Every airbnb is different, and there are different kind of customers looking for different things while looking for airbnb..</a:t>
            </a:r>
          </a:p>
          <a:p>
            <a:r>
              <a:rPr lang="en-US"/>
              <a:t>best way to satisfy customers, is to know your cutsomers.</a:t>
            </a:r>
          </a:p>
          <a:p>
            <a:endParaRPr lang="en-US"/>
          </a:p>
          <a:p>
            <a:r>
              <a:rPr lang="en-US"/>
              <a:t>for this purpose, we divide the customers into 3 segments based on their characteristics and why they select superhosts in quenstown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✅ Why? Hosts who enable Instant Booking are significantly more likely to become Superhosts.</a:t>
            </a:r>
          </a:p>
          <a:p>
            <a:r>
              <a:rPr lang="en-US"/>
              <a:t> 📌 Actionable Step:</a:t>
            </a:r>
          </a:p>
          <a:p>
            <a:r>
              <a:rPr lang="en-US"/>
              <a:t>Turn on Instant Booking to increase visibility and improve guest experience.</a:t>
            </a:r>
          </a:p>
          <a:p>
            <a:r>
              <a:rPr lang="en-US"/>
              <a:t>Airbnb prioritizes Instant Bookable listings in search results, boosting your booking rate.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order to meet customer satisfaction, we decide to understand specific customer profiles to provide most suitable services</a:t>
            </a:r>
          </a:p>
          <a:p>
            <a:endParaRPr lang="en-US"/>
          </a:p>
          <a:p>
            <a:r>
              <a:rPr lang="en-US"/>
              <a:t>Every airbnb is different, and there are different kind of customers looking for different things while looking for airbnb..</a:t>
            </a:r>
          </a:p>
          <a:p>
            <a:r>
              <a:rPr lang="en-US"/>
              <a:t>best way to satisfy customers, is to know your cutsomers.</a:t>
            </a:r>
          </a:p>
          <a:p>
            <a:endParaRPr lang="en-US"/>
          </a:p>
          <a:p>
            <a:r>
              <a:rPr lang="en-US"/>
              <a:t>for this purpose, we divide the customers into 3 segments based on their characteristics and why they select superhosts in quenstown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Improve Host Interaction &amp; Communication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3. Maintain a High Review Score (+6.1%)</a:t>
            </a:r>
          </a:p>
          <a:p>
            <a:r>
              <a:rPr lang="en-US"/>
              <a:t>✅ Why? Superhosts consistently get positive reviews, which increase credibility.</a:t>
            </a:r>
          </a:p>
          <a:p>
            <a:r>
              <a:rPr lang="en-US"/>
              <a:t>📌 Actionable Steps:</a:t>
            </a:r>
          </a:p>
          <a:p>
            <a:r>
              <a:rPr lang="en-US"/>
              <a:t>•	Ensure cleanliness, accuracy in listings, and excellent communication.</a:t>
            </a:r>
          </a:p>
          <a:p>
            <a:r>
              <a:rPr lang="en-US"/>
              <a:t>•	Encourage reviews by providing exceptional experiences.</a:t>
            </a:r>
          </a:p>
          <a:p>
            <a:r>
              <a:rPr lang="en-US"/>
              <a:t>•	Respond professionally to negative reviews and continuously improve based on feedback.</a:t>
            </a:r>
          </a:p>
          <a:p>
            <a:r>
              <a:rPr lang="en-US"/>
              <a:t>•	1. Focus on Cleanliness (#1 Most Mentioned Positive Word)</a:t>
            </a:r>
          </a:p>
          <a:p>
            <a:r>
              <a:rPr lang="en-US"/>
              <a:t>•	💡 Why? "Clean" is the most frequent positive word in reviews. Guests highly appreciate a well-maintained space.</a:t>
            </a:r>
          </a:p>
          <a:p>
            <a:r>
              <a:rPr lang="en-US"/>
              <a:t>📌 Actionable Steps:</a:t>
            </a:r>
          </a:p>
          <a:p>
            <a:r>
              <a:rPr lang="en-US"/>
              <a:t>✔ Ensure deep cleaning between stays (especially bathrooms, kitchens, and linens).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competitive market in Queenstown</a:t>
            </a:r>
          </a:p>
          <a:p>
            <a:endParaRPr lang="en-US"/>
          </a:p>
          <a:p>
            <a:r>
              <a:rPr lang="en-US"/>
              <a:t>business point of view</a:t>
            </a:r>
          </a:p>
          <a:p>
            <a:r>
              <a:rPr lang="en-US"/>
              <a:t>think as a host</a:t>
            </a:r>
          </a:p>
          <a:p>
            <a:r>
              <a:rPr lang="en-US"/>
              <a:t>increase visibility on the platform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Slide Summary: Benefits of Being a Superhost</a:t>
            </a:r>
          </a:p>
          <a:p>
            <a:r>
              <a:rPr lang="en-US"/>
              <a:t>1️⃣ Higher Visibility &amp; More Bookings</a:t>
            </a:r>
          </a:p>
          <a:p>
            <a:r>
              <a:rPr lang="en-US"/>
              <a:t>✔ Superhost badge boosts credibility, attracting more potential guests.</a:t>
            </a:r>
          </a:p>
          <a:p>
            <a:r>
              <a:rPr lang="en-US"/>
              <a:t>✔ Higher ranking in Airbnb search results.</a:t>
            </a:r>
          </a:p>
          <a:p>
            <a:endParaRPr lang="en-US"/>
          </a:p>
          <a:p>
            <a:r>
              <a:rPr lang="en-US"/>
              <a:t>2️⃣ Increased Earnings Potential</a:t>
            </a:r>
          </a:p>
          <a:p>
            <a:r>
              <a:rPr lang="en-US"/>
              <a:t>✔ More bookings lead to higher revenue.</a:t>
            </a:r>
          </a:p>
          <a:p>
            <a:r>
              <a:rPr lang="en-US"/>
              <a:t>✔ Higher nightly rates due to trust and guest preference.</a:t>
            </a:r>
          </a:p>
          <a:p>
            <a:endParaRPr lang="en-US"/>
          </a:p>
          <a:p>
            <a:r>
              <a:rPr lang="en-US"/>
              <a:t>3️⃣ Exclusive Rewards &amp; Perks</a:t>
            </a:r>
          </a:p>
          <a:p>
            <a:r>
              <a:rPr lang="en-US"/>
              <a:t>✔ Priority customer support from Airbnb.</a:t>
            </a:r>
          </a:p>
          <a:p>
            <a:r>
              <a:rPr lang="en-US"/>
              <a:t>✔ Travel coupons, early access to new features, and promotional incentives.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Requirements to be a Superhost</a:t>
            </a:r>
          </a:p>
          <a:p>
            <a:r>
              <a:rPr lang="en-US"/>
              <a:t>To be a Superhost, hosts must be the listing owner of a homes listing with an account in good standing and need to have met the following criteria:</a:t>
            </a:r>
          </a:p>
          <a:p>
            <a:endParaRPr lang="en-US"/>
          </a:p>
          <a:p>
            <a:r>
              <a:rPr lang="en-US"/>
              <a:t>Hosted at least 10 reservations, or 3 reservations that total at least 100 nights</a:t>
            </a:r>
          </a:p>
          <a:p>
            <a:r>
              <a:rPr lang="en-US"/>
              <a:t>Maintained a 90% or higher response rate</a:t>
            </a:r>
          </a:p>
          <a:p>
            <a:r>
              <a:rPr lang="en-US"/>
              <a:t>Maintained a less than 1% cancellation rate, with exceptions for cancellations due to Major Disruptive Events or other valid reasons</a:t>
            </a:r>
          </a:p>
          <a:p>
            <a:r>
              <a:rPr lang="en-US"/>
              <a:t>Maintained a 4.8 or higher overall rating (A review counts towards Superhost status when either both the guest and the host have submitted a review, or the 14-day window for reviews is over, whichever comes first.)</a:t>
            </a:r>
          </a:p>
          <a:p>
            <a:r>
              <a:rPr lang="en-US"/>
              <a:t>Note: The criteria is only evaluated for listings in which the host is the listing owner—any listings in which the host is a co-host won’t contribute towards their Superhost eligibility.</a:t>
            </a:r>
          </a:p>
          <a:p>
            <a:endParaRPr lang="en-US"/>
          </a:p>
          <a:p>
            <a:r>
              <a:rPr lang="en-US"/>
              <a:t>When Superhost status is evaluated</a:t>
            </a:r>
          </a:p>
          <a:p>
            <a:r>
              <a:rPr lang="en-US"/>
              <a:t>Every 3 months, we evaluate your performance as a host over the past 12 months for all listings on your account. (However, you don’t have to host for the entire 12 months to qualify.) Each quarterly assessment is a 7-day period beginning on:</a:t>
            </a:r>
          </a:p>
          <a:p>
            <a:endParaRPr lang="en-US"/>
          </a:p>
          <a:p>
            <a:r>
              <a:rPr lang="en-US"/>
              <a:t>1 January</a:t>
            </a:r>
          </a:p>
          <a:p>
            <a:r>
              <a:rPr lang="en-US"/>
              <a:t>1 April</a:t>
            </a:r>
          </a:p>
          <a:p>
            <a:r>
              <a:rPr lang="en-US"/>
              <a:t>1 July</a:t>
            </a:r>
          </a:p>
          <a:p>
            <a:r>
              <a:rPr lang="en-US"/>
              <a:t>1 October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order to meet customer satisfaction, we decide to understand specific customer profiles to provide most suitable services</a:t>
            </a:r>
          </a:p>
          <a:p>
            <a:endParaRPr lang="en-US"/>
          </a:p>
          <a:p>
            <a:r>
              <a:rPr lang="en-US"/>
              <a:t>Every airbnb is different, and there are different kind of customers looking for different things while looking for airbnb..</a:t>
            </a:r>
          </a:p>
          <a:p>
            <a:r>
              <a:rPr lang="en-US"/>
              <a:t>best way to satisfy customers, is to know your cutsomers.</a:t>
            </a:r>
          </a:p>
          <a:p>
            <a:endParaRPr lang="en-US"/>
          </a:p>
          <a:p>
            <a:r>
              <a:rPr lang="en-US"/>
              <a:t>for this purpose, we divide the customers into 3 segments based on their characteristics and why they select superhosts in quenstown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have taken into account all the variables we considered for clustering (Room type, price, reviews etc)</a:t>
            </a:r>
          </a:p>
          <a:p>
            <a:endParaRPr lang="en-US"/>
          </a:p>
          <a:p>
            <a:r>
              <a:rPr lang="en-US"/>
              <a:t>- since Avg price &amp; Avg Accommodates (Avg No of Guests) were the differentiating factors when we ran our clustering, i created a separate graph to show the differences. </a:t>
            </a:r>
          </a:p>
          <a:p>
            <a:endParaRPr lang="en-US"/>
          </a:p>
          <a:p>
            <a:r>
              <a:rPr lang="en-US"/>
              <a:t>See last slide for reference - after References slide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have taken into account all the variables we considered for clustering (Room type, price, reviews etc)</a:t>
            </a:r>
          </a:p>
          <a:p>
            <a:endParaRPr lang="en-US"/>
          </a:p>
          <a:p>
            <a:r>
              <a:rPr lang="en-US"/>
              <a:t>- since Avg price &amp; Avg Accommodates (Avg No of Guests) were the differentiating factors when we ran our clustering, i created a separate graph to show the differences. </a:t>
            </a:r>
          </a:p>
          <a:p>
            <a:endParaRPr lang="en-US"/>
          </a:p>
          <a:p>
            <a:r>
              <a:rPr lang="en-US"/>
              <a:t>See last slide for reference - after References slide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fix this tmr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250" y="381000"/>
            <a:ext cx="3392488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Budget-conscious &amp; independent.</a:t>
            </a:r>
          </a:p>
          <a:p>
            <a:r>
              <a:rPr lang="en-US"/>
              <a:t> Prefers affordable stays with good reviews.</a:t>
            </a:r>
          </a:p>
          <a:p>
            <a:endParaRPr lang="en-US"/>
          </a:p>
          <a:p>
            <a:r>
              <a:rPr lang="en-US"/>
              <a:t>Looking for privacy and a comfortable stay.</a:t>
            </a:r>
          </a:p>
          <a:p>
            <a:endParaRPr lang="en-US"/>
          </a:p>
          <a:p>
            <a:r>
              <a:rPr lang="en-US"/>
              <a:t>Family with kids looking for high-end, spacious stays.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D3180-09C4-49DB-A70A-1F8926B2D086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DBF0-3488-4A0A-8AA7-460717095133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ECFF-9B5E-40BC-867E-02C2884B29D0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277C-E63B-4CFC-9166-A12D34E32062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36A0-59C9-4529-857A-A598804E5D4D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8F9F3-A805-4058-90AC-850F4DFFD584}" type="datetime1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DB52-A52E-49DF-AB76-2603270CEB98}" type="datetime1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CDA-8F50-402C-826F-02C7FEB7DD11}" type="datetime1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A321-8585-4873-8261-F7D2B76A1B67}" type="datetime1">
              <a:rPr lang="en-US" smtClean="0"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B5D0-88CC-4699-A11C-58BEC48B4DCF}" type="datetime1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F84-3B8E-49D2-88D7-CADD9BDE1269}" type="datetime1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C0F12-79FB-40BC-8F98-C8469CD4979F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bnb.co.nz/cityporta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703" y="1019175"/>
            <a:ext cx="1875178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751780" h="12446494">
                <a:moveTo>
                  <a:pt x="0" y="0"/>
                </a:moveTo>
                <a:lnTo>
                  <a:pt x="18751781" y="0"/>
                </a:lnTo>
                <a:lnTo>
                  <a:pt x="18751781" y="12446494"/>
                </a:lnTo>
                <a:lnTo>
                  <a:pt x="0" y="1244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b="-20370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4" name="Group 4"/>
          <p:cNvGrpSpPr/>
          <p:nvPr/>
        </p:nvGrpSpPr>
        <p:grpSpPr>
          <a:xfrm>
            <a:off x="2512756" y="3838730"/>
            <a:ext cx="11257011" cy="3214448"/>
            <a:chOff x="0" y="0"/>
            <a:chExt cx="15009347" cy="4285930"/>
          </a:xfrm>
        </p:grpSpPr>
        <p:sp>
          <p:nvSpPr>
            <p:cNvPr id="5" name="TextBox 5"/>
            <p:cNvSpPr txBox="1"/>
            <p:nvPr/>
          </p:nvSpPr>
          <p:spPr>
            <a:xfrm>
              <a:off x="0" y="944772"/>
              <a:ext cx="15009347" cy="3341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99"/>
                </a:lnSpc>
              </a:pPr>
              <a:r>
                <a:rPr lang="en-US" sz="9499" b="1">
                  <a:solidFill>
                    <a:srgbClr val="FFFFFF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Beyond</a:t>
              </a:r>
            </a:p>
            <a:p>
              <a:pPr algn="l">
                <a:lnSpc>
                  <a:spcPts val="9499"/>
                </a:lnSpc>
              </a:pPr>
              <a:r>
                <a:rPr lang="en-US" sz="9499" b="1">
                  <a:solidFill>
                    <a:srgbClr val="FFFFFF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Just Hosting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009347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spc="95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DIGITAL MACHINE LEARNING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87022" y="339351"/>
            <a:ext cx="23001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QUEENSTOWN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87212" y="339351"/>
            <a:ext cx="332831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March 4,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93228" y="7461387"/>
            <a:ext cx="23001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GROUP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BF7D2C18-7270-3548-A102-8EBB77C696FA}"/>
              </a:ext>
            </a:extLst>
          </p:cNvPr>
          <p:cNvSpPr/>
          <p:nvPr/>
        </p:nvSpPr>
        <p:spPr>
          <a:xfrm>
            <a:off x="0" y="1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400335" h="12282223">
                <a:moveTo>
                  <a:pt x="0" y="0"/>
                </a:moveTo>
                <a:lnTo>
                  <a:pt x="18400335" y="0"/>
                </a:lnTo>
                <a:lnTo>
                  <a:pt x="18400335" y="12282223"/>
                </a:lnTo>
                <a:lnTo>
                  <a:pt x="0" y="12282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b="-19396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1722120" y="3617326"/>
            <a:ext cx="11050726" cy="3724684"/>
            <a:chOff x="0" y="0"/>
            <a:chExt cx="12087583" cy="4074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87583" cy="4074160"/>
            </a:xfrm>
            <a:custGeom>
              <a:avLst/>
              <a:gdLst/>
              <a:ahLst/>
              <a:cxnLst/>
              <a:rect l="l" t="t" r="r" b="b"/>
              <a:pathLst>
                <a:path w="12087583" h="4074160">
                  <a:moveTo>
                    <a:pt x="0" y="0"/>
                  </a:moveTo>
                  <a:lnTo>
                    <a:pt x="12087583" y="0"/>
                  </a:lnTo>
                  <a:lnTo>
                    <a:pt x="12087583" y="4074160"/>
                  </a:lnTo>
                  <a:lnTo>
                    <a:pt x="0" y="4074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8600"/>
              <a:ext cx="12087583" cy="38455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990"/>
                </a:lnSpc>
              </a:pPr>
              <a:r>
                <a:rPr lang="en-US" sz="10299" b="1">
                  <a:solidFill>
                    <a:srgbClr val="FDFDF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How to Become</a:t>
              </a:r>
            </a:p>
            <a:p>
              <a:pPr algn="l">
                <a:lnSpc>
                  <a:spcPts val="9990"/>
                </a:lnSpc>
              </a:pPr>
              <a:r>
                <a:rPr lang="en-US" sz="10299" b="1">
                  <a:solidFill>
                    <a:srgbClr val="FDFDF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 Superhost?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2541304" cy="1129469"/>
            <a:chOff x="0" y="0"/>
            <a:chExt cx="3388405" cy="15059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88360" cy="1505966"/>
            </a:xfrm>
            <a:custGeom>
              <a:avLst/>
              <a:gdLst/>
              <a:ahLst/>
              <a:cxnLst/>
              <a:rect l="l" t="t" r="r" b="b"/>
              <a:pathLst>
                <a:path w="3388360" h="1505966">
                  <a:moveTo>
                    <a:pt x="0" y="0"/>
                  </a:moveTo>
                  <a:lnTo>
                    <a:pt x="3388360" y="0"/>
                  </a:lnTo>
                  <a:lnTo>
                    <a:pt x="3388360" y="1505966"/>
                  </a:lnTo>
                  <a:lnTo>
                    <a:pt x="0" y="1505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8400335" cy="10287000"/>
          </a:xfrm>
          <a:custGeom>
            <a:avLst/>
            <a:gdLst/>
            <a:ahLst/>
            <a:cxnLst/>
            <a:rect l="l" t="t" r="r" b="b"/>
            <a:pathLst>
              <a:path w="18400335" h="12282223">
                <a:moveTo>
                  <a:pt x="0" y="0"/>
                </a:moveTo>
                <a:lnTo>
                  <a:pt x="18400335" y="0"/>
                </a:lnTo>
                <a:lnTo>
                  <a:pt x="18400335" y="12282223"/>
                </a:lnTo>
                <a:lnTo>
                  <a:pt x="0" y="1228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 b="-19396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AutoShape 3"/>
          <p:cNvSpPr/>
          <p:nvPr/>
        </p:nvSpPr>
        <p:spPr>
          <a:xfrm>
            <a:off x="10809395" y="1905740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0809395" y="4246287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0809395" y="8542443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79214" y="3922423"/>
            <a:ext cx="7746348" cy="2703264"/>
            <a:chOff x="0" y="0"/>
            <a:chExt cx="10328465" cy="3604352"/>
          </a:xfrm>
        </p:grpSpPr>
        <p:sp>
          <p:nvSpPr>
            <p:cNvPr id="7" name="TextBox 7"/>
            <p:cNvSpPr txBox="1"/>
            <p:nvPr/>
          </p:nvSpPr>
          <p:spPr>
            <a:xfrm>
              <a:off x="0" y="152400"/>
              <a:ext cx="10328465" cy="2810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>
                  <a:solidFill>
                    <a:srgbClr val="FFFFFF"/>
                  </a:solidFill>
                  <a:latin typeface="Playfair Display Bold" panose="020B0604020202020204" charset="0"/>
                  <a:ea typeface="Playfair Display"/>
                  <a:cs typeface="Playfair Display"/>
                  <a:sym typeface="Playfair Display"/>
                </a:rPr>
                <a:t>Super Host Criteria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10536"/>
              <a:ext cx="7519644" cy="4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EFE9E4"/>
                  </a:solidFill>
                  <a:latin typeface="Playfair Display Bold" panose="020B0604020202020204" charset="0"/>
                  <a:ea typeface="Bitter"/>
                  <a:cs typeface="Bitter"/>
                  <a:sym typeface="Bitter"/>
                </a:rPr>
                <a:t>Requirement of being a superhost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809395" y="1153581"/>
            <a:ext cx="5731860" cy="53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32">
                <a:solidFill>
                  <a:srgbClr val="FFFFFF"/>
                </a:solidFill>
                <a:latin typeface="Playfair Display Bold" panose="020B0604020202020204" charset="0"/>
                <a:ea typeface="Abril Fatface"/>
                <a:cs typeface="Abril Fatface"/>
                <a:sym typeface="Abril Fatface"/>
              </a:rPr>
              <a:t>Reservation Number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93851" y="1043092"/>
            <a:ext cx="73028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09395" y="2046392"/>
            <a:ext cx="6228107" cy="93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over 10 reservations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3 reservations with total 100 nights +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93851" y="3389615"/>
            <a:ext cx="73028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3851" y="7575021"/>
            <a:ext cx="73028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9395" y="3494129"/>
            <a:ext cx="5731860" cy="53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32">
                <a:solidFill>
                  <a:srgbClr val="FFFFFF"/>
                </a:solidFill>
                <a:latin typeface="Playfair Display Bold" panose="020B0604020202020204" charset="0"/>
                <a:ea typeface="Abril Fatface"/>
                <a:cs typeface="Abril Fatface"/>
                <a:sym typeface="Abril Fatface"/>
              </a:rPr>
              <a:t>Response Rate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09395" y="4386940"/>
            <a:ext cx="573186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Maintain a 90% or higher rate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9395" y="7790285"/>
            <a:ext cx="5731860" cy="53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32">
                <a:solidFill>
                  <a:srgbClr val="FFFFFF"/>
                </a:solidFill>
                <a:latin typeface="Playfair Display Bold" panose="020B0604020202020204" charset="0"/>
                <a:ea typeface="Abril Fatface"/>
                <a:cs typeface="Abril Fatface"/>
                <a:sym typeface="Abril Fatface"/>
              </a:rPr>
              <a:t>Reviews &amp; Rating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09395" y="8683096"/>
            <a:ext cx="5731860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Maintained a 4.8 or higher overall rating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0809395" y="6560922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93851" y="5704250"/>
            <a:ext cx="73028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09395" y="5808764"/>
            <a:ext cx="5731860" cy="53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32">
                <a:solidFill>
                  <a:srgbClr val="FFFFFF"/>
                </a:solidFill>
                <a:latin typeface="Playfair Display Bold" panose="020B0604020202020204" charset="0"/>
                <a:ea typeface="Abril Fatface"/>
                <a:cs typeface="Abril Fatface"/>
                <a:sym typeface="Abril Fatface"/>
              </a:rPr>
              <a:t>Cancellation Rate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09395" y="6701574"/>
            <a:ext cx="573186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Less than 1% cancellation rate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1850331" y="3895649"/>
            <a:ext cx="9842778" cy="348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Our </a:t>
            </a:r>
          </a:p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Analysis-backed Approach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2674958" y="1200150"/>
            <a:ext cx="1293808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How We Built the Model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2674958" y="2400300"/>
            <a:ext cx="12938084" cy="4762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44790" y="7571270"/>
            <a:ext cx="9398419" cy="78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-72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Logistic Regression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39114" y="3651085"/>
            <a:ext cx="7823984" cy="78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-72">
                <a:solidFill>
                  <a:srgbClr val="C3A783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Analysed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04216" y="4111486"/>
            <a:ext cx="371116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9601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4000+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8352797" y="4660259"/>
            <a:ext cx="299661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59800" y="4753128"/>
            <a:ext cx="7823984" cy="78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-72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 Airbnb Listings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59501" y="6474676"/>
            <a:ext cx="7768998" cy="78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-72">
                <a:solidFill>
                  <a:srgbClr val="C3A783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Machine Learning Model 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7645691" y="7481125"/>
            <a:ext cx="299661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4120184" y="866775"/>
            <a:ext cx="1004763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 Key Variables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780938" y="5701645"/>
            <a:ext cx="2823818" cy="678220"/>
            <a:chOff x="0" y="0"/>
            <a:chExt cx="929749" cy="2233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9749" cy="223306"/>
            </a:xfrm>
            <a:custGeom>
              <a:avLst/>
              <a:gdLst/>
              <a:ahLst/>
              <a:cxnLst/>
              <a:rect l="l" t="t" r="r" b="b"/>
              <a:pathLst>
                <a:path w="929749" h="223306">
                  <a:moveTo>
                    <a:pt x="111653" y="0"/>
                  </a:moveTo>
                  <a:lnTo>
                    <a:pt x="818096" y="0"/>
                  </a:lnTo>
                  <a:cubicBezTo>
                    <a:pt x="847708" y="0"/>
                    <a:pt x="876108" y="11763"/>
                    <a:pt x="897047" y="32702"/>
                  </a:cubicBezTo>
                  <a:cubicBezTo>
                    <a:pt x="917986" y="53641"/>
                    <a:pt x="929749" y="82041"/>
                    <a:pt x="929749" y="111653"/>
                  </a:cubicBezTo>
                  <a:lnTo>
                    <a:pt x="929749" y="111653"/>
                  </a:lnTo>
                  <a:cubicBezTo>
                    <a:pt x="929749" y="173317"/>
                    <a:pt x="879760" y="223306"/>
                    <a:pt x="818096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929749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Host Response Rate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61316" y="3908767"/>
            <a:ext cx="2488516" cy="678220"/>
            <a:chOff x="0" y="0"/>
            <a:chExt cx="819350" cy="2233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9350" cy="223306"/>
            </a:xfrm>
            <a:custGeom>
              <a:avLst/>
              <a:gdLst/>
              <a:ahLst/>
              <a:cxnLst/>
              <a:rect l="l" t="t" r="r" b="b"/>
              <a:pathLst>
                <a:path w="819350" h="223306">
                  <a:moveTo>
                    <a:pt x="111653" y="0"/>
                  </a:moveTo>
                  <a:lnTo>
                    <a:pt x="707697" y="0"/>
                  </a:lnTo>
                  <a:cubicBezTo>
                    <a:pt x="769361" y="0"/>
                    <a:pt x="819350" y="49989"/>
                    <a:pt x="819350" y="111653"/>
                  </a:cubicBezTo>
                  <a:lnTo>
                    <a:pt x="819350" y="111653"/>
                  </a:lnTo>
                  <a:cubicBezTo>
                    <a:pt x="819350" y="141265"/>
                    <a:pt x="807587" y="169664"/>
                    <a:pt x="786648" y="190603"/>
                  </a:cubicBezTo>
                  <a:cubicBezTo>
                    <a:pt x="765709" y="211542"/>
                    <a:pt x="737309" y="223306"/>
                    <a:pt x="707697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819350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Instant Bookable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270427" y="5758795"/>
            <a:ext cx="3024999" cy="678220"/>
            <a:chOff x="0" y="0"/>
            <a:chExt cx="995988" cy="2233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5988" cy="223306"/>
            </a:xfrm>
            <a:custGeom>
              <a:avLst/>
              <a:gdLst/>
              <a:ahLst/>
              <a:cxnLst/>
              <a:rect l="l" t="t" r="r" b="b"/>
              <a:pathLst>
                <a:path w="995988" h="223306">
                  <a:moveTo>
                    <a:pt x="111653" y="0"/>
                  </a:moveTo>
                  <a:lnTo>
                    <a:pt x="884336" y="0"/>
                  </a:lnTo>
                  <a:cubicBezTo>
                    <a:pt x="913948" y="0"/>
                    <a:pt x="942347" y="11763"/>
                    <a:pt x="963286" y="32702"/>
                  </a:cubicBezTo>
                  <a:cubicBezTo>
                    <a:pt x="984225" y="53641"/>
                    <a:pt x="995988" y="82041"/>
                    <a:pt x="995988" y="111653"/>
                  </a:cubicBezTo>
                  <a:lnTo>
                    <a:pt x="995988" y="111653"/>
                  </a:lnTo>
                  <a:cubicBezTo>
                    <a:pt x="995988" y="173317"/>
                    <a:pt x="946000" y="223306"/>
                    <a:pt x="884336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995988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Host Acceptance Rate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42549" y="7551673"/>
            <a:ext cx="3024999" cy="678220"/>
            <a:chOff x="0" y="0"/>
            <a:chExt cx="995988" cy="2233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95988" cy="223306"/>
            </a:xfrm>
            <a:custGeom>
              <a:avLst/>
              <a:gdLst/>
              <a:ahLst/>
              <a:cxnLst/>
              <a:rect l="l" t="t" r="r" b="b"/>
              <a:pathLst>
                <a:path w="995988" h="223306">
                  <a:moveTo>
                    <a:pt x="111653" y="0"/>
                  </a:moveTo>
                  <a:lnTo>
                    <a:pt x="884336" y="0"/>
                  </a:lnTo>
                  <a:cubicBezTo>
                    <a:pt x="913948" y="0"/>
                    <a:pt x="942347" y="11763"/>
                    <a:pt x="963286" y="32702"/>
                  </a:cubicBezTo>
                  <a:cubicBezTo>
                    <a:pt x="984225" y="53641"/>
                    <a:pt x="995988" y="82041"/>
                    <a:pt x="995988" y="111653"/>
                  </a:cubicBezTo>
                  <a:lnTo>
                    <a:pt x="995988" y="111653"/>
                  </a:lnTo>
                  <a:cubicBezTo>
                    <a:pt x="995988" y="173317"/>
                    <a:pt x="946000" y="223306"/>
                    <a:pt x="884336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995988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Total Listing by Host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32038" y="7551673"/>
            <a:ext cx="3024999" cy="678220"/>
            <a:chOff x="0" y="0"/>
            <a:chExt cx="995988" cy="2233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95988" cy="223306"/>
            </a:xfrm>
            <a:custGeom>
              <a:avLst/>
              <a:gdLst/>
              <a:ahLst/>
              <a:cxnLst/>
              <a:rect l="l" t="t" r="r" b="b"/>
              <a:pathLst>
                <a:path w="995988" h="223306">
                  <a:moveTo>
                    <a:pt x="111653" y="0"/>
                  </a:moveTo>
                  <a:lnTo>
                    <a:pt x="884336" y="0"/>
                  </a:lnTo>
                  <a:cubicBezTo>
                    <a:pt x="913948" y="0"/>
                    <a:pt x="942347" y="11763"/>
                    <a:pt x="963286" y="32702"/>
                  </a:cubicBezTo>
                  <a:cubicBezTo>
                    <a:pt x="984225" y="53641"/>
                    <a:pt x="995988" y="82041"/>
                    <a:pt x="995988" y="111653"/>
                  </a:cubicBezTo>
                  <a:lnTo>
                    <a:pt x="995988" y="111653"/>
                  </a:lnTo>
                  <a:cubicBezTo>
                    <a:pt x="995988" y="173317"/>
                    <a:pt x="946000" y="223306"/>
                    <a:pt x="884336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995988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Total Review Score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382855" y="5701645"/>
            <a:ext cx="2488516" cy="678220"/>
            <a:chOff x="0" y="0"/>
            <a:chExt cx="819350" cy="2233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9350" cy="223306"/>
            </a:xfrm>
            <a:custGeom>
              <a:avLst/>
              <a:gdLst/>
              <a:ahLst/>
              <a:cxnLst/>
              <a:rect l="l" t="t" r="r" b="b"/>
              <a:pathLst>
                <a:path w="819350" h="223306">
                  <a:moveTo>
                    <a:pt x="111653" y="0"/>
                  </a:moveTo>
                  <a:lnTo>
                    <a:pt x="707697" y="0"/>
                  </a:lnTo>
                  <a:cubicBezTo>
                    <a:pt x="769361" y="0"/>
                    <a:pt x="819350" y="49989"/>
                    <a:pt x="819350" y="111653"/>
                  </a:cubicBezTo>
                  <a:lnTo>
                    <a:pt x="819350" y="111653"/>
                  </a:lnTo>
                  <a:cubicBezTo>
                    <a:pt x="819350" y="141265"/>
                    <a:pt x="807587" y="169664"/>
                    <a:pt x="786648" y="190603"/>
                  </a:cubicBezTo>
                  <a:cubicBezTo>
                    <a:pt x="765709" y="211542"/>
                    <a:pt x="737309" y="223306"/>
                    <a:pt x="707697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819350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Months Active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058266" y="3918292"/>
            <a:ext cx="2488516" cy="678220"/>
            <a:chOff x="0" y="0"/>
            <a:chExt cx="819350" cy="2233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9350" cy="223306"/>
            </a:xfrm>
            <a:custGeom>
              <a:avLst/>
              <a:gdLst/>
              <a:ahLst/>
              <a:cxnLst/>
              <a:rect l="l" t="t" r="r" b="b"/>
              <a:pathLst>
                <a:path w="819350" h="223306">
                  <a:moveTo>
                    <a:pt x="111653" y="0"/>
                  </a:moveTo>
                  <a:lnTo>
                    <a:pt x="707697" y="0"/>
                  </a:lnTo>
                  <a:cubicBezTo>
                    <a:pt x="769361" y="0"/>
                    <a:pt x="819350" y="49989"/>
                    <a:pt x="819350" y="111653"/>
                  </a:cubicBezTo>
                  <a:lnTo>
                    <a:pt x="819350" y="111653"/>
                  </a:lnTo>
                  <a:cubicBezTo>
                    <a:pt x="819350" y="141265"/>
                    <a:pt x="807587" y="169664"/>
                    <a:pt x="786648" y="190603"/>
                  </a:cubicBezTo>
                  <a:cubicBezTo>
                    <a:pt x="765709" y="211542"/>
                    <a:pt x="737309" y="223306"/>
                    <a:pt x="707697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819350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Amentites Count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414007" y="7542148"/>
            <a:ext cx="3641955" cy="678220"/>
            <a:chOff x="0" y="0"/>
            <a:chExt cx="1199123" cy="2233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99123" cy="223306"/>
            </a:xfrm>
            <a:custGeom>
              <a:avLst/>
              <a:gdLst/>
              <a:ahLst/>
              <a:cxnLst/>
              <a:rect l="l" t="t" r="r" b="b"/>
              <a:pathLst>
                <a:path w="1199123" h="223306">
                  <a:moveTo>
                    <a:pt x="108414" y="0"/>
                  </a:moveTo>
                  <a:lnTo>
                    <a:pt x="1090709" y="0"/>
                  </a:lnTo>
                  <a:cubicBezTo>
                    <a:pt x="1119462" y="0"/>
                    <a:pt x="1147037" y="11422"/>
                    <a:pt x="1167369" y="31754"/>
                  </a:cubicBezTo>
                  <a:cubicBezTo>
                    <a:pt x="1187700" y="52085"/>
                    <a:pt x="1199123" y="79661"/>
                    <a:pt x="1199123" y="108414"/>
                  </a:cubicBezTo>
                  <a:lnTo>
                    <a:pt x="1199123" y="114892"/>
                  </a:lnTo>
                  <a:cubicBezTo>
                    <a:pt x="1199123" y="143645"/>
                    <a:pt x="1187700" y="171220"/>
                    <a:pt x="1167369" y="191552"/>
                  </a:cubicBezTo>
                  <a:cubicBezTo>
                    <a:pt x="1147037" y="211883"/>
                    <a:pt x="1119462" y="223306"/>
                    <a:pt x="1090709" y="223306"/>
                  </a:cubicBezTo>
                  <a:lnTo>
                    <a:pt x="108414" y="223306"/>
                  </a:lnTo>
                  <a:cubicBezTo>
                    <a:pt x="79661" y="223306"/>
                    <a:pt x="52085" y="211883"/>
                    <a:pt x="31754" y="191552"/>
                  </a:cubicBezTo>
                  <a:cubicBezTo>
                    <a:pt x="11422" y="171220"/>
                    <a:pt x="0" y="143645"/>
                    <a:pt x="0" y="114892"/>
                  </a:cubicBezTo>
                  <a:lnTo>
                    <a:pt x="0" y="108414"/>
                  </a:lnTo>
                  <a:cubicBezTo>
                    <a:pt x="0" y="79661"/>
                    <a:pt x="11422" y="52085"/>
                    <a:pt x="31754" y="31754"/>
                  </a:cubicBezTo>
                  <a:cubicBezTo>
                    <a:pt x="52085" y="11422"/>
                    <a:pt x="79661" y="0"/>
                    <a:pt x="108414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8100"/>
              <a:ext cx="1199123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Price per Accomondation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070899" y="3908767"/>
            <a:ext cx="2917702" cy="678220"/>
            <a:chOff x="0" y="0"/>
            <a:chExt cx="960661" cy="22330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60661" cy="223306"/>
            </a:xfrm>
            <a:custGeom>
              <a:avLst/>
              <a:gdLst/>
              <a:ahLst/>
              <a:cxnLst/>
              <a:rect l="l" t="t" r="r" b="b"/>
              <a:pathLst>
                <a:path w="960661" h="223306">
                  <a:moveTo>
                    <a:pt x="111653" y="0"/>
                  </a:moveTo>
                  <a:lnTo>
                    <a:pt x="849008" y="0"/>
                  </a:lnTo>
                  <a:cubicBezTo>
                    <a:pt x="878620" y="0"/>
                    <a:pt x="907019" y="11763"/>
                    <a:pt x="927958" y="32702"/>
                  </a:cubicBezTo>
                  <a:cubicBezTo>
                    <a:pt x="948897" y="53641"/>
                    <a:pt x="960661" y="82041"/>
                    <a:pt x="960661" y="111653"/>
                  </a:cubicBezTo>
                  <a:lnTo>
                    <a:pt x="960661" y="111653"/>
                  </a:lnTo>
                  <a:cubicBezTo>
                    <a:pt x="960661" y="173317"/>
                    <a:pt x="910672" y="223306"/>
                    <a:pt x="849008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38100"/>
              <a:ext cx="960661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Booking in 60 days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012548" y="3918292"/>
            <a:ext cx="2488516" cy="678220"/>
            <a:chOff x="0" y="0"/>
            <a:chExt cx="819350" cy="22330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9350" cy="223306"/>
            </a:xfrm>
            <a:custGeom>
              <a:avLst/>
              <a:gdLst/>
              <a:ahLst/>
              <a:cxnLst/>
              <a:rect l="l" t="t" r="r" b="b"/>
              <a:pathLst>
                <a:path w="819350" h="223306">
                  <a:moveTo>
                    <a:pt x="111653" y="0"/>
                  </a:moveTo>
                  <a:lnTo>
                    <a:pt x="707697" y="0"/>
                  </a:lnTo>
                  <a:cubicBezTo>
                    <a:pt x="769361" y="0"/>
                    <a:pt x="819350" y="49989"/>
                    <a:pt x="819350" y="111653"/>
                  </a:cubicBezTo>
                  <a:lnTo>
                    <a:pt x="819350" y="111653"/>
                  </a:lnTo>
                  <a:cubicBezTo>
                    <a:pt x="819350" y="141265"/>
                    <a:pt x="807587" y="169664"/>
                    <a:pt x="786648" y="190603"/>
                  </a:cubicBezTo>
                  <a:cubicBezTo>
                    <a:pt x="765709" y="211542"/>
                    <a:pt x="737309" y="223306"/>
                    <a:pt x="707697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38100"/>
              <a:ext cx="819350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Booking Rate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344467" y="7542148"/>
            <a:ext cx="2488516" cy="678220"/>
            <a:chOff x="0" y="0"/>
            <a:chExt cx="819350" cy="22330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9350" cy="223306"/>
            </a:xfrm>
            <a:custGeom>
              <a:avLst/>
              <a:gdLst/>
              <a:ahLst/>
              <a:cxnLst/>
              <a:rect l="l" t="t" r="r" b="b"/>
              <a:pathLst>
                <a:path w="819350" h="223306">
                  <a:moveTo>
                    <a:pt x="111653" y="0"/>
                  </a:moveTo>
                  <a:lnTo>
                    <a:pt x="707697" y="0"/>
                  </a:lnTo>
                  <a:cubicBezTo>
                    <a:pt x="769361" y="0"/>
                    <a:pt x="819350" y="49989"/>
                    <a:pt x="819350" y="111653"/>
                  </a:cubicBezTo>
                  <a:lnTo>
                    <a:pt x="819350" y="111653"/>
                  </a:lnTo>
                  <a:cubicBezTo>
                    <a:pt x="819350" y="141265"/>
                    <a:pt x="807587" y="169664"/>
                    <a:pt x="786648" y="190603"/>
                  </a:cubicBezTo>
                  <a:cubicBezTo>
                    <a:pt x="765709" y="211542"/>
                    <a:pt x="737309" y="223306"/>
                    <a:pt x="707697" y="223306"/>
                  </a:cubicBezTo>
                  <a:lnTo>
                    <a:pt x="111653" y="223306"/>
                  </a:lnTo>
                  <a:cubicBezTo>
                    <a:pt x="49989" y="223306"/>
                    <a:pt x="0" y="173317"/>
                    <a:pt x="0" y="111653"/>
                  </a:cubicBezTo>
                  <a:lnTo>
                    <a:pt x="0" y="111653"/>
                  </a:lnTo>
                  <a:cubicBezTo>
                    <a:pt x="0" y="49989"/>
                    <a:pt x="49989" y="0"/>
                    <a:pt x="111653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38100"/>
              <a:ext cx="819350" cy="185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200" b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Total Reviews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2674958" y="1200150"/>
            <a:ext cx="1293808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Why trust our model?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25279" y="5952106"/>
            <a:ext cx="7927537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0">
                <a:solidFill>
                  <a:srgbClr val="E5DCC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Correctly distinguishing Superhosts</a:t>
            </a:r>
            <a:r>
              <a:rPr lang="en-US" sz="3500" u="sng" spc="70">
                <a:solidFill>
                  <a:srgbClr val="E5DCC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3500" i="1" spc="70">
                <a:solidFill>
                  <a:srgbClr val="E5DCCF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nearly 8 out of 10 times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5184" y="5237229"/>
            <a:ext cx="5330172" cy="194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81"/>
              </a:lnSpc>
            </a:pPr>
            <a:r>
              <a:rPr lang="en-US" sz="14581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78.5%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53854" y="4970526"/>
            <a:ext cx="6117739" cy="984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5"/>
              </a:lnSpc>
            </a:pPr>
            <a:r>
              <a:rPr lang="en-US" sz="5789" b="1">
                <a:solidFill>
                  <a:srgbClr val="FDFDF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AUC - ROC Score</a:t>
            </a:r>
          </a:p>
        </p:txBody>
      </p:sp>
      <p:sp>
        <p:nvSpPr>
          <p:cNvPr id="7" name="AutoShape 7"/>
          <p:cNvSpPr/>
          <p:nvPr/>
        </p:nvSpPr>
        <p:spPr>
          <a:xfrm>
            <a:off x="3772965" y="2405062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8" name="AutoShape 8"/>
          <p:cNvSpPr/>
          <p:nvPr/>
        </p:nvSpPr>
        <p:spPr>
          <a:xfrm>
            <a:off x="5686838" y="2390775"/>
            <a:ext cx="8748728" cy="4762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2674958" y="4057650"/>
            <a:ext cx="12938084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What Increases Your Superhost Chances?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4384444" y="1959590"/>
            <a:ext cx="4168477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Bookings in the next 60 days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88190"/>
            <a:ext cx="299735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40.3%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73171"/>
            <a:ext cx="299735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39.4%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84444" y="4983687"/>
            <a:ext cx="3412787" cy="53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Instant Booking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7249" y="4673171"/>
            <a:ext cx="299735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2.4%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90823" y="4758895"/>
            <a:ext cx="3412787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Host Response 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97249" y="2188190"/>
            <a:ext cx="299735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3.9 %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90823" y="1959590"/>
            <a:ext cx="3412787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Host Acceptance 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158152"/>
            <a:ext cx="299735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6.1 %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84444" y="7190964"/>
            <a:ext cx="3412787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Higher Ratings &amp; More Reviews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90823" y="7481477"/>
            <a:ext cx="4168477" cy="53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Amenities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97249" y="7158152"/>
            <a:ext cx="299735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2.2%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978203" y="1969409"/>
            <a:ext cx="0" cy="682738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6" t="-30098" b="-18000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2674958" y="4057650"/>
            <a:ext cx="12938084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What Hurts Your Superhost Chances?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7564519" y="1956709"/>
            <a:ext cx="4168477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Total Listings By Host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94007" y="2246587"/>
            <a:ext cx="299735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 b="1">
                <a:solidFill>
                  <a:srgbClr val="FDFDF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0.08%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94007" y="5793151"/>
            <a:ext cx="2997352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 b="1">
                <a:solidFill>
                  <a:srgbClr val="FDFDF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24.5%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64519" y="5690598"/>
            <a:ext cx="3412787" cy="53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Total Reviews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1359" y="2847614"/>
            <a:ext cx="6658074" cy="166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More listings can reduce quality if not managed well.</a:t>
            </a:r>
          </a:p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Superhost status favors consistency over quantity.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5919" y="6600553"/>
            <a:ext cx="6658074" cy="126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Large number of reviews alone could be unhelpful.</a:t>
            </a:r>
          </a:p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Quality, positive reviews are important.</a:t>
            </a:r>
          </a:p>
        </p:txBody>
      </p:sp>
      <p:sp>
        <p:nvSpPr>
          <p:cNvPr id="9" name="AutoShape 9"/>
          <p:cNvSpPr/>
          <p:nvPr/>
        </p:nvSpPr>
        <p:spPr>
          <a:xfrm>
            <a:off x="7594415" y="6440216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10" name="AutoShape 10"/>
          <p:cNvSpPr/>
          <p:nvPr/>
        </p:nvSpPr>
        <p:spPr>
          <a:xfrm>
            <a:off x="7594415" y="2707914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400335" h="12282223">
                <a:moveTo>
                  <a:pt x="0" y="0"/>
                </a:moveTo>
                <a:lnTo>
                  <a:pt x="18400335" y="0"/>
                </a:lnTo>
                <a:lnTo>
                  <a:pt x="18400335" y="12282223"/>
                </a:lnTo>
                <a:lnTo>
                  <a:pt x="0" y="12282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b="-19396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1722120" y="3617326"/>
            <a:ext cx="11050726" cy="3724684"/>
            <a:chOff x="0" y="0"/>
            <a:chExt cx="12087583" cy="4074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87583" cy="4074160"/>
            </a:xfrm>
            <a:custGeom>
              <a:avLst/>
              <a:gdLst/>
              <a:ahLst/>
              <a:cxnLst/>
              <a:rect l="l" t="t" r="r" b="b"/>
              <a:pathLst>
                <a:path w="12087583" h="4074160">
                  <a:moveTo>
                    <a:pt x="0" y="0"/>
                  </a:moveTo>
                  <a:lnTo>
                    <a:pt x="12087583" y="0"/>
                  </a:lnTo>
                  <a:lnTo>
                    <a:pt x="12087583" y="4074160"/>
                  </a:lnTo>
                  <a:lnTo>
                    <a:pt x="0" y="4074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8600"/>
              <a:ext cx="12087583" cy="38455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990"/>
                </a:lnSpc>
              </a:pPr>
              <a:r>
                <a:rPr lang="en-US" sz="10299" b="1">
                  <a:solidFill>
                    <a:srgbClr val="FDFDF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Become</a:t>
              </a:r>
            </a:p>
            <a:p>
              <a:pPr algn="l">
                <a:lnSpc>
                  <a:spcPts val="9990"/>
                </a:lnSpc>
              </a:pPr>
              <a:r>
                <a:rPr lang="en-US" sz="10299" b="1">
                  <a:solidFill>
                    <a:srgbClr val="FDFDF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 </a:t>
              </a:r>
              <a:r>
                <a:rPr lang="en-US" sz="10299" b="1" err="1">
                  <a:solidFill>
                    <a:srgbClr val="FDFDF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Superhost</a:t>
              </a:r>
              <a:r>
                <a:rPr lang="en-US" sz="10299" b="1">
                  <a:solidFill>
                    <a:srgbClr val="FDFDF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2541304" cy="1129469"/>
            <a:chOff x="0" y="0"/>
            <a:chExt cx="3388405" cy="15059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88360" cy="1505966"/>
            </a:xfrm>
            <a:custGeom>
              <a:avLst/>
              <a:gdLst/>
              <a:ahLst/>
              <a:cxnLst/>
              <a:rect l="l" t="t" r="r" b="b"/>
              <a:pathLst>
                <a:path w="3388360" h="1505966">
                  <a:moveTo>
                    <a:pt x="0" y="0"/>
                  </a:moveTo>
                  <a:lnTo>
                    <a:pt x="3388360" y="0"/>
                  </a:lnTo>
                  <a:lnTo>
                    <a:pt x="3388360" y="1505966"/>
                  </a:lnTo>
                  <a:lnTo>
                    <a:pt x="0" y="1505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7141" y="3371022"/>
            <a:ext cx="279493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OBJECTIVE: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693948" y="4170125"/>
            <a:ext cx="9346630" cy="194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4"/>
              </a:lnSpc>
            </a:pPr>
            <a:r>
              <a:rPr lang="en-US" sz="7944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What Guests Love </a:t>
            </a:r>
          </a:p>
          <a:p>
            <a:pPr algn="l">
              <a:lnSpc>
                <a:spcPts val="7944"/>
              </a:lnSpc>
            </a:pPr>
            <a:r>
              <a:rPr lang="en-US" sz="6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The Key to Good Reviews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B9FDC6-5B8B-5761-C534-86B656D5EBC2}"/>
              </a:ext>
            </a:extLst>
          </p:cNvPr>
          <p:cNvCxnSpPr/>
          <p:nvPr/>
        </p:nvCxnSpPr>
        <p:spPr>
          <a:xfrm>
            <a:off x="693948" y="5143500"/>
            <a:ext cx="79166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486BE75B-71A4-D2E9-04DE-692E1AC5622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9" t="-30098" r="3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2025866" y="5228174"/>
            <a:ext cx="7927537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0">
                <a:solidFill>
                  <a:srgbClr val="E5DCC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Queenstown attracts a mix of Western and Chinese travelers, who may have different expectations.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8225" y="510656"/>
            <a:ext cx="6844593" cy="176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2"/>
              </a:lnSpc>
            </a:pPr>
            <a:r>
              <a:rPr lang="en-US" sz="13282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222,240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76351" y="1524040"/>
            <a:ext cx="7637410" cy="752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5"/>
              </a:lnSpc>
            </a:pPr>
            <a:r>
              <a:rPr lang="en-US" sz="448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In English</a:t>
            </a:r>
          </a:p>
        </p:txBody>
      </p:sp>
      <p:sp>
        <p:nvSpPr>
          <p:cNvPr id="6" name="AutoShape 6"/>
          <p:cNvSpPr/>
          <p:nvPr/>
        </p:nvSpPr>
        <p:spPr>
          <a:xfrm>
            <a:off x="2025868" y="4617523"/>
            <a:ext cx="8748728" cy="4762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0642389" y="-93243"/>
            <a:ext cx="7476520" cy="107952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80887" y="7615774"/>
            <a:ext cx="7642148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0">
                <a:solidFill>
                  <a:srgbClr val="E5DCC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The difference helps hosts better cater to each audience, improving overall guest satisfaction.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7622" y="2329632"/>
            <a:ext cx="6844593" cy="176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2"/>
              </a:lnSpc>
            </a:pPr>
            <a:r>
              <a:rPr lang="en-US" sz="13282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10,646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43240" y="3038774"/>
            <a:ext cx="7637410" cy="752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5"/>
              </a:lnSpc>
            </a:pPr>
            <a:r>
              <a:rPr lang="en-US" sz="448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In Chinese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B2773668-9872-1EAD-0330-BB8495D97C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9" t="-30098" r="3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1387282" y="1225865"/>
            <a:ext cx="7490343" cy="7437594"/>
          </a:xfrm>
          <a:custGeom>
            <a:avLst/>
            <a:gdLst/>
            <a:ahLst/>
            <a:cxnLst/>
            <a:rect l="l" t="t" r="r" b="b"/>
            <a:pathLst>
              <a:path w="7490343" h="7437594">
                <a:moveTo>
                  <a:pt x="0" y="0"/>
                </a:moveTo>
                <a:lnTo>
                  <a:pt x="7490343" y="0"/>
                </a:lnTo>
                <a:lnTo>
                  <a:pt x="7490343" y="7437594"/>
                </a:lnTo>
                <a:lnTo>
                  <a:pt x="0" y="743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97303" y="962025"/>
            <a:ext cx="6658074" cy="172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"stay," "location," "clean," "views," "recommend," "host," "beautiful," "amazing," "comfortable."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97303" y="3335970"/>
            <a:ext cx="6658074" cy="126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guests highly value the overall stay experience, the convenience of the location, cleanliness, and scenic views</a:t>
            </a:r>
          </a:p>
        </p:txBody>
      </p:sp>
      <p:sp>
        <p:nvSpPr>
          <p:cNvPr id="6" name="AutoShape 6"/>
          <p:cNvSpPr/>
          <p:nvPr/>
        </p:nvSpPr>
        <p:spPr>
          <a:xfrm>
            <a:off x="10097303" y="3035775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97303" y="5183742"/>
            <a:ext cx="7668554" cy="53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"perfect," "lovely," "nice," "wonderful"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7303" y="6395637"/>
            <a:ext cx="6658074" cy="83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indicate overwhelmingly positive sentiment.</a:t>
            </a:r>
          </a:p>
        </p:txBody>
      </p:sp>
      <p:sp>
        <p:nvSpPr>
          <p:cNvPr id="9" name="AutoShape 9"/>
          <p:cNvSpPr/>
          <p:nvPr/>
        </p:nvSpPr>
        <p:spPr>
          <a:xfrm>
            <a:off x="10097303" y="6095442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97303" y="7430050"/>
            <a:ext cx="7161997" cy="53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"host,""home"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7303" y="8641945"/>
            <a:ext cx="6658074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guests appreciate good hospitality and the coziness of Airbnb properties.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097303" y="8341751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DD17D8E8-8CC8-E658-42FD-79FF82ED74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5400000">
            <a:off x="-546775" y="2663003"/>
            <a:ext cx="8344210" cy="4846384"/>
          </a:xfrm>
          <a:custGeom>
            <a:avLst/>
            <a:gdLst/>
            <a:ahLst/>
            <a:cxnLst/>
            <a:rect l="l" t="t" r="r" b="b"/>
            <a:pathLst>
              <a:path w="8344210" h="4846384">
                <a:moveTo>
                  <a:pt x="0" y="0"/>
                </a:moveTo>
                <a:lnTo>
                  <a:pt x="8344209" y="0"/>
                </a:lnTo>
                <a:lnTo>
                  <a:pt x="8344209" y="4846384"/>
                </a:lnTo>
                <a:lnTo>
                  <a:pt x="0" y="4846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98778" y="3463133"/>
            <a:ext cx="7668554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早餐 (Breakfast)  厨房 (Kitchen)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98778" y="4675028"/>
            <a:ext cx="10108147" cy="214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Chinese guests care about food options and having the ability to cook their own meals.</a:t>
            </a:r>
          </a:p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Many Chinese tourists prefer warm, familiar meals during travel, and dining options in Western countries may not always match their preferences.</a:t>
            </a:r>
          </a:p>
        </p:txBody>
      </p:sp>
      <p:sp>
        <p:nvSpPr>
          <p:cNvPr id="6" name="AutoShape 6"/>
          <p:cNvSpPr/>
          <p:nvPr/>
        </p:nvSpPr>
        <p:spPr>
          <a:xfrm>
            <a:off x="7198778" y="4374834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51153" y="7256616"/>
            <a:ext cx="7668554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风景 (Scenery)  阳台 (Balcony)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51153" y="8125296"/>
            <a:ext cx="10521878" cy="170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Chinese guests highly value properties with great views</a:t>
            </a:r>
          </a:p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This aligns with cultural preferences—Chinese travelers often prioritize locations for sightseeing and taking photos during their trips.</a:t>
            </a:r>
          </a:p>
        </p:txBody>
      </p:sp>
      <p:sp>
        <p:nvSpPr>
          <p:cNvPr id="9" name="AutoShape 9"/>
          <p:cNvSpPr/>
          <p:nvPr/>
        </p:nvSpPr>
        <p:spPr>
          <a:xfrm>
            <a:off x="7151153" y="8072909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51153" y="531339"/>
            <a:ext cx="10474253" cy="172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FDFDF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"推荐" (recommend), "舒服" (comfortable) "满意" (satisfied)"房东" (host), "干净" (clean), and "方便" (convenient)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51153" y="2562070"/>
            <a:ext cx="10521878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5" lvl="1" indent="-259087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align with the positive themes seen in English reviews.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7151153" y="2509682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25509" t="-30098" r="3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2354969" y="6024322"/>
            <a:ext cx="5542670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Emphasize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62002" y="2290177"/>
            <a:ext cx="5864081" cy="736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Cleaning Standards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9019" y="7083185"/>
            <a:ext cx="7093026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80" lvl="1" indent="-356240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Emphasize stunning views and location advantages in listings.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0563" y="3379202"/>
            <a:ext cx="7111481" cy="172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80" lvl="1" indent="-356240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Maintain high cleanliness standards—it’s a top priority for all guests.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89524" y="6049073"/>
            <a:ext cx="454279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Chinese Visitors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16712" y="7100648"/>
            <a:ext cx="6658074" cy="172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80" lvl="1" indent="-356240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Encourage Chinese guests to leave recommendations to attract more visitors.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89524" y="2299701"/>
            <a:ext cx="454279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Noise Issues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0344" y="3375406"/>
            <a:ext cx="6658074" cy="172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80" lvl="1" indent="-356240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FE9E4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Address noise issues, especially in busy areas, to improve comfort.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" y="5610923"/>
            <a:ext cx="18401692" cy="4762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6019" y="437829"/>
            <a:ext cx="10240627" cy="1027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9"/>
              </a:lnSpc>
            </a:pPr>
            <a:r>
              <a:rPr lang="en-US" sz="604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What Customers Care about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915146" y="4057650"/>
            <a:ext cx="7746348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Customer</a:t>
            </a:r>
          </a:p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Segmentation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17296"/>
          </a:xfrm>
          <a:custGeom>
            <a:avLst/>
            <a:gdLst/>
            <a:ahLst/>
            <a:cxnLst/>
            <a:rect l="l" t="t" r="r" b="b"/>
            <a:pathLst>
              <a:path w="18681218" h="10317296">
                <a:moveTo>
                  <a:pt x="0" y="0"/>
                </a:moveTo>
                <a:lnTo>
                  <a:pt x="18681218" y="0"/>
                </a:lnTo>
                <a:lnTo>
                  <a:pt x="18681218" y="10317296"/>
                </a:lnTo>
                <a:lnTo>
                  <a:pt x="0" y="10317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t="-10355" r="-2150" b="-1035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5494923" y="1092899"/>
            <a:ext cx="729815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Key Variables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974277" y="4877740"/>
            <a:ext cx="12339445" cy="3825360"/>
            <a:chOff x="0" y="0"/>
            <a:chExt cx="16452594" cy="510048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098093"/>
              <a:ext cx="3318021" cy="904293"/>
              <a:chOff x="0" y="0"/>
              <a:chExt cx="819350" cy="22330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9350" cy="223306"/>
              </a:xfrm>
              <a:custGeom>
                <a:avLst/>
                <a:gdLst/>
                <a:ahLst/>
                <a:cxnLst/>
                <a:rect l="l" t="t" r="r" b="b"/>
                <a:pathLst>
                  <a:path w="819350" h="223306">
                    <a:moveTo>
                      <a:pt x="111653" y="0"/>
                    </a:moveTo>
                    <a:lnTo>
                      <a:pt x="707697" y="0"/>
                    </a:lnTo>
                    <a:cubicBezTo>
                      <a:pt x="769361" y="0"/>
                      <a:pt x="819350" y="49989"/>
                      <a:pt x="819350" y="111653"/>
                    </a:cubicBezTo>
                    <a:lnTo>
                      <a:pt x="819350" y="111653"/>
                    </a:lnTo>
                    <a:cubicBezTo>
                      <a:pt x="819350" y="141265"/>
                      <a:pt x="807587" y="169664"/>
                      <a:pt x="786648" y="190603"/>
                    </a:cubicBezTo>
                    <a:cubicBezTo>
                      <a:pt x="765709" y="211542"/>
                      <a:pt x="737309" y="223306"/>
                      <a:pt x="707697" y="223306"/>
                    </a:cubicBezTo>
                    <a:lnTo>
                      <a:pt x="111653" y="223306"/>
                    </a:lnTo>
                    <a:cubicBezTo>
                      <a:pt x="49989" y="223306"/>
                      <a:pt x="0" y="173317"/>
                      <a:pt x="0" y="111653"/>
                    </a:cubicBezTo>
                    <a:lnTo>
                      <a:pt x="0" y="111653"/>
                    </a:lnTo>
                    <a:cubicBezTo>
                      <a:pt x="0" y="49989"/>
                      <a:pt x="49989" y="0"/>
                      <a:pt x="111653" y="0"/>
                    </a:cubicBezTo>
                    <a:close/>
                  </a:path>
                </a:pathLst>
              </a:custGeom>
              <a:solidFill>
                <a:srgbClr val="CCAF90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38100"/>
                <a:ext cx="819350" cy="185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b="1">
                    <a:solidFill>
                      <a:srgbClr val="000000"/>
                    </a:solidFill>
                    <a:latin typeface="Playfair Display Bold"/>
                    <a:ea typeface="Playfair Display Bold"/>
                    <a:cs typeface="Playfair Display Bold"/>
                    <a:sym typeface="Playfair Display Bold"/>
                  </a:rPr>
                  <a:t>Superhost status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308111" y="2098093"/>
              <a:ext cx="3318021" cy="904293"/>
              <a:chOff x="0" y="0"/>
              <a:chExt cx="819350" cy="2233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9350" cy="223306"/>
              </a:xfrm>
              <a:custGeom>
                <a:avLst/>
                <a:gdLst/>
                <a:ahLst/>
                <a:cxnLst/>
                <a:rect l="l" t="t" r="r" b="b"/>
                <a:pathLst>
                  <a:path w="819350" h="223306">
                    <a:moveTo>
                      <a:pt x="111653" y="0"/>
                    </a:moveTo>
                    <a:lnTo>
                      <a:pt x="707697" y="0"/>
                    </a:lnTo>
                    <a:cubicBezTo>
                      <a:pt x="769361" y="0"/>
                      <a:pt x="819350" y="49989"/>
                      <a:pt x="819350" y="111653"/>
                    </a:cubicBezTo>
                    <a:lnTo>
                      <a:pt x="819350" y="111653"/>
                    </a:lnTo>
                    <a:cubicBezTo>
                      <a:pt x="819350" y="141265"/>
                      <a:pt x="807587" y="169664"/>
                      <a:pt x="786648" y="190603"/>
                    </a:cubicBezTo>
                    <a:cubicBezTo>
                      <a:pt x="765709" y="211542"/>
                      <a:pt x="737309" y="223306"/>
                      <a:pt x="707697" y="223306"/>
                    </a:cubicBezTo>
                    <a:lnTo>
                      <a:pt x="111653" y="223306"/>
                    </a:lnTo>
                    <a:cubicBezTo>
                      <a:pt x="49989" y="223306"/>
                      <a:pt x="0" y="173317"/>
                      <a:pt x="0" y="111653"/>
                    </a:cubicBezTo>
                    <a:lnTo>
                      <a:pt x="0" y="111653"/>
                    </a:lnTo>
                    <a:cubicBezTo>
                      <a:pt x="0" y="49989"/>
                      <a:pt x="49989" y="0"/>
                      <a:pt x="111653" y="0"/>
                    </a:cubicBezTo>
                    <a:close/>
                  </a:path>
                </a:pathLst>
              </a:custGeom>
              <a:solidFill>
                <a:srgbClr val="CCAF90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38100"/>
                <a:ext cx="819350" cy="185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b="1">
                    <a:solidFill>
                      <a:srgbClr val="000000"/>
                    </a:solidFill>
                    <a:latin typeface="Playfair Display Bold"/>
                    <a:ea typeface="Playfair Display Bold"/>
                    <a:cs typeface="Playfair Display Bold"/>
                    <a:sym typeface="Playfair Display Bold"/>
                  </a:rPr>
                  <a:t>Region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598023" y="4196187"/>
              <a:ext cx="3318021" cy="904293"/>
              <a:chOff x="0" y="0"/>
              <a:chExt cx="819350" cy="22330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9350" cy="223306"/>
              </a:xfrm>
              <a:custGeom>
                <a:avLst/>
                <a:gdLst/>
                <a:ahLst/>
                <a:cxnLst/>
                <a:rect l="l" t="t" r="r" b="b"/>
                <a:pathLst>
                  <a:path w="819350" h="223306">
                    <a:moveTo>
                      <a:pt x="111653" y="0"/>
                    </a:moveTo>
                    <a:lnTo>
                      <a:pt x="707697" y="0"/>
                    </a:lnTo>
                    <a:cubicBezTo>
                      <a:pt x="769361" y="0"/>
                      <a:pt x="819350" y="49989"/>
                      <a:pt x="819350" y="111653"/>
                    </a:cubicBezTo>
                    <a:lnTo>
                      <a:pt x="819350" y="111653"/>
                    </a:lnTo>
                    <a:cubicBezTo>
                      <a:pt x="819350" y="141265"/>
                      <a:pt x="807587" y="169664"/>
                      <a:pt x="786648" y="190603"/>
                    </a:cubicBezTo>
                    <a:cubicBezTo>
                      <a:pt x="765709" y="211542"/>
                      <a:pt x="737309" y="223306"/>
                      <a:pt x="707697" y="223306"/>
                    </a:cubicBezTo>
                    <a:lnTo>
                      <a:pt x="111653" y="223306"/>
                    </a:lnTo>
                    <a:cubicBezTo>
                      <a:pt x="49989" y="223306"/>
                      <a:pt x="0" y="173317"/>
                      <a:pt x="0" y="111653"/>
                    </a:cubicBezTo>
                    <a:lnTo>
                      <a:pt x="0" y="111653"/>
                    </a:lnTo>
                    <a:cubicBezTo>
                      <a:pt x="0" y="49989"/>
                      <a:pt x="49989" y="0"/>
                      <a:pt x="111653" y="0"/>
                    </a:cubicBezTo>
                    <a:close/>
                  </a:path>
                </a:pathLst>
              </a:custGeom>
              <a:solidFill>
                <a:srgbClr val="CCAF90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38100"/>
                <a:ext cx="819350" cy="185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b="1">
                    <a:solidFill>
                      <a:srgbClr val="000000"/>
                    </a:solidFill>
                    <a:latin typeface="Playfair Display Bold"/>
                    <a:ea typeface="Playfair Display Bold"/>
                    <a:cs typeface="Playfair Display Bold"/>
                    <a:sym typeface="Playfair Display Bold"/>
                  </a:rPr>
                  <a:t>Room Type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9130271" y="0"/>
              <a:ext cx="3318021" cy="904293"/>
              <a:chOff x="0" y="0"/>
              <a:chExt cx="819350" cy="2233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9350" cy="223306"/>
              </a:xfrm>
              <a:custGeom>
                <a:avLst/>
                <a:gdLst/>
                <a:ahLst/>
                <a:cxnLst/>
                <a:rect l="l" t="t" r="r" b="b"/>
                <a:pathLst>
                  <a:path w="819350" h="223306">
                    <a:moveTo>
                      <a:pt x="111653" y="0"/>
                    </a:moveTo>
                    <a:lnTo>
                      <a:pt x="707697" y="0"/>
                    </a:lnTo>
                    <a:cubicBezTo>
                      <a:pt x="769361" y="0"/>
                      <a:pt x="819350" y="49989"/>
                      <a:pt x="819350" y="111653"/>
                    </a:cubicBezTo>
                    <a:lnTo>
                      <a:pt x="819350" y="111653"/>
                    </a:lnTo>
                    <a:cubicBezTo>
                      <a:pt x="819350" y="141265"/>
                      <a:pt x="807587" y="169664"/>
                      <a:pt x="786648" y="190603"/>
                    </a:cubicBezTo>
                    <a:cubicBezTo>
                      <a:pt x="765709" y="211542"/>
                      <a:pt x="737309" y="223306"/>
                      <a:pt x="707697" y="223306"/>
                    </a:cubicBezTo>
                    <a:lnTo>
                      <a:pt x="111653" y="223306"/>
                    </a:lnTo>
                    <a:cubicBezTo>
                      <a:pt x="49989" y="223306"/>
                      <a:pt x="0" y="173317"/>
                      <a:pt x="0" y="111653"/>
                    </a:cubicBezTo>
                    <a:lnTo>
                      <a:pt x="0" y="111653"/>
                    </a:lnTo>
                    <a:cubicBezTo>
                      <a:pt x="0" y="49989"/>
                      <a:pt x="49989" y="0"/>
                      <a:pt x="11165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38100"/>
                <a:ext cx="819350" cy="185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b="1">
                    <a:solidFill>
                      <a:srgbClr val="000000"/>
                    </a:solidFill>
                    <a:latin typeface="Playfair Display Bold"/>
                    <a:ea typeface="Playfair Display Bold"/>
                    <a:cs typeface="Playfair Display Bold"/>
                    <a:sym typeface="Playfair Display Bold"/>
                  </a:rPr>
                  <a:t>Price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7906135" y="4196187"/>
              <a:ext cx="6520945" cy="904293"/>
              <a:chOff x="0" y="0"/>
              <a:chExt cx="1610278" cy="22330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10278" cy="223306"/>
              </a:xfrm>
              <a:custGeom>
                <a:avLst/>
                <a:gdLst/>
                <a:ahLst/>
                <a:cxnLst/>
                <a:rect l="l" t="t" r="r" b="b"/>
                <a:pathLst>
                  <a:path w="1610278" h="223306">
                    <a:moveTo>
                      <a:pt x="80732" y="0"/>
                    </a:moveTo>
                    <a:lnTo>
                      <a:pt x="1529546" y="0"/>
                    </a:lnTo>
                    <a:cubicBezTo>
                      <a:pt x="1574133" y="0"/>
                      <a:pt x="1610278" y="36145"/>
                      <a:pt x="1610278" y="80732"/>
                    </a:cubicBezTo>
                    <a:lnTo>
                      <a:pt x="1610278" y="142573"/>
                    </a:lnTo>
                    <a:cubicBezTo>
                      <a:pt x="1610278" y="187161"/>
                      <a:pt x="1574133" y="223306"/>
                      <a:pt x="1529546" y="223306"/>
                    </a:cubicBezTo>
                    <a:lnTo>
                      <a:pt x="80732" y="223306"/>
                    </a:lnTo>
                    <a:cubicBezTo>
                      <a:pt x="36145" y="223306"/>
                      <a:pt x="0" y="187161"/>
                      <a:pt x="0" y="142573"/>
                    </a:cubicBezTo>
                    <a:lnTo>
                      <a:pt x="0" y="80732"/>
                    </a:lnTo>
                    <a:cubicBezTo>
                      <a:pt x="0" y="36145"/>
                      <a:pt x="36145" y="0"/>
                      <a:pt x="80732" y="0"/>
                    </a:cubicBezTo>
                    <a:close/>
                  </a:path>
                </a:pathLst>
              </a:custGeom>
              <a:solidFill>
                <a:srgbClr val="CCAF90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38100"/>
                <a:ext cx="1610278" cy="185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b="1">
                    <a:solidFill>
                      <a:srgbClr val="000000"/>
                    </a:solidFill>
                    <a:latin typeface="Playfair Display Bold"/>
                    <a:ea typeface="Playfair Display Bold"/>
                    <a:cs typeface="Playfair Display Bold"/>
                    <a:sym typeface="Playfair Display Bold"/>
                  </a:rPr>
                  <a:t>Availability in the next 2 months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004301" y="0"/>
              <a:ext cx="3318021" cy="904293"/>
              <a:chOff x="0" y="0"/>
              <a:chExt cx="819350" cy="22330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9350" cy="223306"/>
              </a:xfrm>
              <a:custGeom>
                <a:avLst/>
                <a:gdLst/>
                <a:ahLst/>
                <a:cxnLst/>
                <a:rect l="l" t="t" r="r" b="b"/>
                <a:pathLst>
                  <a:path w="819350" h="223306">
                    <a:moveTo>
                      <a:pt x="111653" y="0"/>
                    </a:moveTo>
                    <a:lnTo>
                      <a:pt x="707697" y="0"/>
                    </a:lnTo>
                    <a:cubicBezTo>
                      <a:pt x="769361" y="0"/>
                      <a:pt x="819350" y="49989"/>
                      <a:pt x="819350" y="111653"/>
                    </a:cubicBezTo>
                    <a:lnTo>
                      <a:pt x="819350" y="111653"/>
                    </a:lnTo>
                    <a:cubicBezTo>
                      <a:pt x="819350" y="141265"/>
                      <a:pt x="807587" y="169664"/>
                      <a:pt x="786648" y="190603"/>
                    </a:cubicBezTo>
                    <a:cubicBezTo>
                      <a:pt x="765709" y="211542"/>
                      <a:pt x="737309" y="223306"/>
                      <a:pt x="707697" y="223306"/>
                    </a:cubicBezTo>
                    <a:lnTo>
                      <a:pt x="111653" y="223306"/>
                    </a:lnTo>
                    <a:cubicBezTo>
                      <a:pt x="49989" y="223306"/>
                      <a:pt x="0" y="173317"/>
                      <a:pt x="0" y="111653"/>
                    </a:cubicBezTo>
                    <a:lnTo>
                      <a:pt x="0" y="111653"/>
                    </a:lnTo>
                    <a:cubicBezTo>
                      <a:pt x="0" y="49989"/>
                      <a:pt x="49989" y="0"/>
                      <a:pt x="11165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38100"/>
                <a:ext cx="819350" cy="185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b="1">
                    <a:solidFill>
                      <a:srgbClr val="000000"/>
                    </a:solidFill>
                    <a:latin typeface="Playfair Display Bold"/>
                    <a:ea typeface="Playfair Display Bold"/>
                    <a:cs typeface="Playfair Display Bold"/>
                    <a:sym typeface="Playfair Display Bold"/>
                  </a:rPr>
                  <a:t>No of Guests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8825952" y="2098093"/>
              <a:ext cx="3318021" cy="904293"/>
              <a:chOff x="0" y="0"/>
              <a:chExt cx="819350" cy="22330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9350" cy="223306"/>
              </a:xfrm>
              <a:custGeom>
                <a:avLst/>
                <a:gdLst/>
                <a:ahLst/>
                <a:cxnLst/>
                <a:rect l="l" t="t" r="r" b="b"/>
                <a:pathLst>
                  <a:path w="819350" h="223306">
                    <a:moveTo>
                      <a:pt x="111653" y="0"/>
                    </a:moveTo>
                    <a:lnTo>
                      <a:pt x="707697" y="0"/>
                    </a:lnTo>
                    <a:cubicBezTo>
                      <a:pt x="769361" y="0"/>
                      <a:pt x="819350" y="49989"/>
                      <a:pt x="819350" y="111653"/>
                    </a:cubicBezTo>
                    <a:lnTo>
                      <a:pt x="819350" y="111653"/>
                    </a:lnTo>
                    <a:cubicBezTo>
                      <a:pt x="819350" y="141265"/>
                      <a:pt x="807587" y="169664"/>
                      <a:pt x="786648" y="190603"/>
                    </a:cubicBezTo>
                    <a:cubicBezTo>
                      <a:pt x="765709" y="211542"/>
                      <a:pt x="737309" y="223306"/>
                      <a:pt x="707697" y="223306"/>
                    </a:cubicBezTo>
                    <a:lnTo>
                      <a:pt x="111653" y="223306"/>
                    </a:lnTo>
                    <a:cubicBezTo>
                      <a:pt x="49989" y="223306"/>
                      <a:pt x="0" y="173317"/>
                      <a:pt x="0" y="111653"/>
                    </a:cubicBezTo>
                    <a:lnTo>
                      <a:pt x="0" y="111653"/>
                    </a:lnTo>
                    <a:cubicBezTo>
                      <a:pt x="0" y="49989"/>
                      <a:pt x="49989" y="0"/>
                      <a:pt x="111653" y="0"/>
                    </a:cubicBezTo>
                    <a:close/>
                  </a:path>
                </a:pathLst>
              </a:custGeom>
              <a:solidFill>
                <a:srgbClr val="CCAF90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38100"/>
                <a:ext cx="819350" cy="185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b="1">
                    <a:solidFill>
                      <a:srgbClr val="000000"/>
                    </a:solidFill>
                    <a:latin typeface="Playfair Display Bold"/>
                    <a:ea typeface="Playfair Display Bold"/>
                    <a:cs typeface="Playfair Display Bold"/>
                    <a:sym typeface="Playfair Display Bold"/>
                  </a:rPr>
                  <a:t>Reviews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3134573" y="2098093"/>
              <a:ext cx="3318021" cy="904293"/>
              <a:chOff x="0" y="0"/>
              <a:chExt cx="819350" cy="22330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9350" cy="223306"/>
              </a:xfrm>
              <a:custGeom>
                <a:avLst/>
                <a:gdLst/>
                <a:ahLst/>
                <a:cxnLst/>
                <a:rect l="l" t="t" r="r" b="b"/>
                <a:pathLst>
                  <a:path w="819350" h="223306">
                    <a:moveTo>
                      <a:pt x="111653" y="0"/>
                    </a:moveTo>
                    <a:lnTo>
                      <a:pt x="707697" y="0"/>
                    </a:lnTo>
                    <a:cubicBezTo>
                      <a:pt x="769361" y="0"/>
                      <a:pt x="819350" y="49989"/>
                      <a:pt x="819350" y="111653"/>
                    </a:cubicBezTo>
                    <a:lnTo>
                      <a:pt x="819350" y="111653"/>
                    </a:lnTo>
                    <a:cubicBezTo>
                      <a:pt x="819350" y="141265"/>
                      <a:pt x="807587" y="169664"/>
                      <a:pt x="786648" y="190603"/>
                    </a:cubicBezTo>
                    <a:cubicBezTo>
                      <a:pt x="765709" y="211542"/>
                      <a:pt x="737309" y="223306"/>
                      <a:pt x="707697" y="223306"/>
                    </a:cubicBezTo>
                    <a:lnTo>
                      <a:pt x="111653" y="223306"/>
                    </a:lnTo>
                    <a:cubicBezTo>
                      <a:pt x="49989" y="223306"/>
                      <a:pt x="0" y="173317"/>
                      <a:pt x="0" y="111653"/>
                    </a:cubicBezTo>
                    <a:lnTo>
                      <a:pt x="0" y="111653"/>
                    </a:lnTo>
                    <a:cubicBezTo>
                      <a:pt x="0" y="49989"/>
                      <a:pt x="49989" y="0"/>
                      <a:pt x="111653" y="0"/>
                    </a:cubicBezTo>
                    <a:close/>
                  </a:path>
                </a:pathLst>
              </a:custGeom>
              <a:solidFill>
                <a:srgbClr val="CCAF90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38100"/>
                <a:ext cx="819350" cy="1852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en-US" sz="2200" b="1">
                    <a:solidFill>
                      <a:srgbClr val="000000"/>
                    </a:solidFill>
                    <a:latin typeface="Playfair Display Bold"/>
                    <a:ea typeface="Playfair Display Bold"/>
                    <a:cs typeface="Playfair Display Bold"/>
                    <a:sym typeface="Playfair Display Bold"/>
                  </a:rPr>
                  <a:t>Overall ratings</a:t>
                </a: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733815" y="3271544"/>
            <a:ext cx="48203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Most different Variables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17296"/>
          </a:xfrm>
          <a:custGeom>
            <a:avLst/>
            <a:gdLst/>
            <a:ahLst/>
            <a:cxnLst/>
            <a:rect l="l" t="t" r="r" b="b"/>
            <a:pathLst>
              <a:path w="18681218" h="10317296">
                <a:moveTo>
                  <a:pt x="0" y="0"/>
                </a:moveTo>
                <a:lnTo>
                  <a:pt x="18681218" y="0"/>
                </a:lnTo>
                <a:lnTo>
                  <a:pt x="18681218" y="10317296"/>
                </a:lnTo>
                <a:lnTo>
                  <a:pt x="0" y="10317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10355" r="-2150" b="-10355"/>
            </a:stretch>
          </a:blipFill>
        </p:spPr>
        <p:txBody>
          <a:bodyPr/>
          <a:lstStyle/>
          <a:p>
            <a:endParaRPr lang="en-NZ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18" y="3196111"/>
            <a:ext cx="9614899" cy="71104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007" y="1886776"/>
            <a:ext cx="10374511" cy="876899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926565" y="6079420"/>
            <a:ext cx="885280" cy="271667"/>
            <a:chOff x="0" y="0"/>
            <a:chExt cx="1180374" cy="362223"/>
          </a:xfrm>
        </p:grpSpPr>
        <p:sp>
          <p:nvSpPr>
            <p:cNvPr id="6" name="AutoShape 6"/>
            <p:cNvSpPr/>
            <p:nvPr/>
          </p:nvSpPr>
          <p:spPr>
            <a:xfrm flipH="1" flipV="1">
              <a:off x="0" y="188512"/>
              <a:ext cx="1180374" cy="0"/>
            </a:xfrm>
            <a:prstGeom prst="line">
              <a:avLst/>
            </a:prstGeom>
            <a:ln w="889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Z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429652" y="0"/>
              <a:ext cx="310539" cy="362223"/>
              <a:chOff x="0" y="0"/>
              <a:chExt cx="696825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682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6825" h="812800">
                    <a:moveTo>
                      <a:pt x="348413" y="0"/>
                    </a:moveTo>
                    <a:cubicBezTo>
                      <a:pt x="155990" y="0"/>
                      <a:pt x="0" y="181951"/>
                      <a:pt x="0" y="406400"/>
                    </a:cubicBezTo>
                    <a:cubicBezTo>
                      <a:pt x="0" y="630849"/>
                      <a:pt x="155990" y="812800"/>
                      <a:pt x="348413" y="812800"/>
                    </a:cubicBezTo>
                    <a:cubicBezTo>
                      <a:pt x="540836" y="812800"/>
                      <a:pt x="696825" y="630849"/>
                      <a:pt x="696825" y="406400"/>
                    </a:cubicBezTo>
                    <a:cubicBezTo>
                      <a:pt x="696825" y="181951"/>
                      <a:pt x="540836" y="0"/>
                      <a:pt x="3484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65327" y="114300"/>
                <a:ext cx="566171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031874" y="4814976"/>
            <a:ext cx="674663" cy="541927"/>
            <a:chOff x="0" y="0"/>
            <a:chExt cx="177689" cy="1427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7689" cy="142730"/>
            </a:xfrm>
            <a:custGeom>
              <a:avLst/>
              <a:gdLst/>
              <a:ahLst/>
              <a:cxnLst/>
              <a:rect l="l" t="t" r="r" b="b"/>
              <a:pathLst>
                <a:path w="177689" h="142730">
                  <a:moveTo>
                    <a:pt x="71365" y="0"/>
                  </a:moveTo>
                  <a:lnTo>
                    <a:pt x="106324" y="0"/>
                  </a:lnTo>
                  <a:cubicBezTo>
                    <a:pt x="145738" y="0"/>
                    <a:pt x="177689" y="31951"/>
                    <a:pt x="177689" y="71365"/>
                  </a:cubicBezTo>
                  <a:lnTo>
                    <a:pt x="177689" y="71365"/>
                  </a:lnTo>
                  <a:cubicBezTo>
                    <a:pt x="177689" y="110779"/>
                    <a:pt x="145738" y="142730"/>
                    <a:pt x="106324" y="142730"/>
                  </a:cubicBezTo>
                  <a:lnTo>
                    <a:pt x="71365" y="142730"/>
                  </a:lnTo>
                  <a:cubicBezTo>
                    <a:pt x="31951" y="142730"/>
                    <a:pt x="0" y="110779"/>
                    <a:pt x="0" y="71365"/>
                  </a:cubicBezTo>
                  <a:lnTo>
                    <a:pt x="0" y="71365"/>
                  </a:lnTo>
                  <a:cubicBezTo>
                    <a:pt x="0" y="31951"/>
                    <a:pt x="31951" y="0"/>
                    <a:pt x="71365" y="0"/>
                  </a:cubicBezTo>
                  <a:close/>
                </a:path>
              </a:pathLst>
            </a:custGeom>
            <a:solidFill>
              <a:srgbClr val="CCAF9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77689" cy="10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25309" y="398256"/>
            <a:ext cx="16230600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Customer Segmentation</a:t>
            </a:r>
          </a:p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b="1" i="1">
                <a:solidFill>
                  <a:srgbClr val="FFFFFF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Average Price VS. Average Number of Guests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1371290" y="5062218"/>
            <a:ext cx="2984852" cy="39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9"/>
              </a:lnSpc>
              <a:spcBef>
                <a:spcPct val="0"/>
              </a:spcBef>
            </a:pPr>
            <a:r>
              <a:rPr lang="en-US" sz="2328" b="1" u="none" strike="noStrik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Average Price (NZD)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0937504" y="5581516"/>
            <a:ext cx="4370709" cy="39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2328" b="1" u="none" strike="noStrik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Average Number of Guests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18985" y="7951537"/>
            <a:ext cx="190284" cy="29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7"/>
              </a:lnSpc>
              <a:spcBef>
                <a:spcPct val="0"/>
              </a:spcBef>
            </a:pPr>
            <a:r>
              <a:rPr lang="en-US" sz="176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8985" y="6693344"/>
            <a:ext cx="190284" cy="29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7"/>
              </a:lnSpc>
              <a:spcBef>
                <a:spcPct val="0"/>
              </a:spcBef>
            </a:pPr>
            <a:r>
              <a:rPr lang="en-US" sz="176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18985" y="5268136"/>
            <a:ext cx="190284" cy="29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7"/>
              </a:lnSpc>
              <a:spcBef>
                <a:spcPct val="0"/>
              </a:spcBef>
            </a:pPr>
            <a:r>
              <a:rPr lang="en-US" sz="176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18985" y="3847440"/>
            <a:ext cx="190284" cy="29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7"/>
              </a:lnSpc>
              <a:spcBef>
                <a:spcPct val="0"/>
              </a:spcBef>
            </a:pPr>
            <a:r>
              <a:rPr lang="en-US" sz="176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18985" y="2560652"/>
            <a:ext cx="294807" cy="29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7"/>
              </a:lnSpc>
              <a:spcBef>
                <a:spcPct val="0"/>
              </a:spcBef>
            </a:pPr>
            <a:r>
              <a:rPr lang="en-US" sz="176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15608" y="5928814"/>
            <a:ext cx="2262556" cy="42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Average Price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83507" y="4767351"/>
            <a:ext cx="2643386" cy="860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Average Number of Guests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0296"/>
            <a:ext cx="18288000" cy="10317296"/>
          </a:xfrm>
          <a:custGeom>
            <a:avLst/>
            <a:gdLst/>
            <a:ahLst/>
            <a:cxnLst/>
            <a:rect l="l" t="t" r="r" b="b"/>
            <a:pathLst>
              <a:path w="18681218" h="10317296">
                <a:moveTo>
                  <a:pt x="0" y="0"/>
                </a:moveTo>
                <a:lnTo>
                  <a:pt x="18681218" y="0"/>
                </a:lnTo>
                <a:lnTo>
                  <a:pt x="18681218" y="10317296"/>
                </a:lnTo>
                <a:lnTo>
                  <a:pt x="0" y="10317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t="-10355" r="-2150" b="-1035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8217992" y="3664273"/>
            <a:ext cx="2245235" cy="4018177"/>
          </a:xfrm>
          <a:custGeom>
            <a:avLst/>
            <a:gdLst/>
            <a:ahLst/>
            <a:cxnLst/>
            <a:rect l="l" t="t" r="r" b="b"/>
            <a:pathLst>
              <a:path w="2245235" h="4018177">
                <a:moveTo>
                  <a:pt x="0" y="0"/>
                </a:moveTo>
                <a:lnTo>
                  <a:pt x="2245235" y="0"/>
                </a:lnTo>
                <a:lnTo>
                  <a:pt x="2245235" y="4018177"/>
                </a:lnTo>
                <a:lnTo>
                  <a:pt x="0" y="401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1609605" y="3987964"/>
            <a:ext cx="3878726" cy="3694486"/>
          </a:xfrm>
          <a:custGeom>
            <a:avLst/>
            <a:gdLst/>
            <a:ahLst/>
            <a:cxnLst/>
            <a:rect l="l" t="t" r="r" b="b"/>
            <a:pathLst>
              <a:path w="3878726" h="3694486">
                <a:moveTo>
                  <a:pt x="0" y="0"/>
                </a:moveTo>
                <a:lnTo>
                  <a:pt x="3878725" y="0"/>
                </a:lnTo>
                <a:lnTo>
                  <a:pt x="3878725" y="3694486"/>
                </a:lnTo>
                <a:lnTo>
                  <a:pt x="0" y="3694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5" name="Freeform 5"/>
          <p:cNvSpPr/>
          <p:nvPr/>
        </p:nvSpPr>
        <p:spPr>
          <a:xfrm>
            <a:off x="12957883" y="4149809"/>
            <a:ext cx="3763133" cy="3532641"/>
          </a:xfrm>
          <a:custGeom>
            <a:avLst/>
            <a:gdLst/>
            <a:ahLst/>
            <a:cxnLst/>
            <a:rect l="l" t="t" r="r" b="b"/>
            <a:pathLst>
              <a:path w="3763133" h="3532641">
                <a:moveTo>
                  <a:pt x="0" y="0"/>
                </a:moveTo>
                <a:lnTo>
                  <a:pt x="3763133" y="0"/>
                </a:lnTo>
                <a:lnTo>
                  <a:pt x="3763133" y="3532641"/>
                </a:lnTo>
                <a:lnTo>
                  <a:pt x="0" y="35326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TextBox 6"/>
          <p:cNvSpPr txBox="1"/>
          <p:nvPr/>
        </p:nvSpPr>
        <p:spPr>
          <a:xfrm>
            <a:off x="2023434" y="942975"/>
            <a:ext cx="14898626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What Do These Personas Look For?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17596" y="8355910"/>
            <a:ext cx="3910301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Solo Traveller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4834" y="8355910"/>
            <a:ext cx="464772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Couples / Duos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06599" y="8355910"/>
            <a:ext cx="391546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Families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4761" y="2703912"/>
            <a:ext cx="4647725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400" b="1">
                <a:solidFill>
                  <a:srgbClr val="EFE9E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CLUSTER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98811" y="2713437"/>
            <a:ext cx="464772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b="1">
                <a:solidFill>
                  <a:srgbClr val="EFE9E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CLUSTER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65514" y="2713437"/>
            <a:ext cx="464772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b="1">
                <a:solidFill>
                  <a:srgbClr val="EFE9E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CLUSTER 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17296"/>
          </a:xfrm>
          <a:custGeom>
            <a:avLst/>
            <a:gdLst/>
            <a:ahLst/>
            <a:cxnLst/>
            <a:rect l="l" t="t" r="r" b="b"/>
            <a:pathLst>
              <a:path w="18681218" h="10317296">
                <a:moveTo>
                  <a:pt x="0" y="0"/>
                </a:moveTo>
                <a:lnTo>
                  <a:pt x="18681218" y="0"/>
                </a:lnTo>
                <a:lnTo>
                  <a:pt x="18681218" y="10317296"/>
                </a:lnTo>
                <a:lnTo>
                  <a:pt x="0" y="1031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t="-10355" r="-2150" b="-1035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13141056" y="2996069"/>
            <a:ext cx="4131665" cy="5639162"/>
          </a:xfrm>
          <a:custGeom>
            <a:avLst/>
            <a:gdLst/>
            <a:ahLst/>
            <a:cxnLst/>
            <a:rect l="l" t="t" r="r" b="b"/>
            <a:pathLst>
              <a:path w="4131665" h="5639162">
                <a:moveTo>
                  <a:pt x="0" y="0"/>
                </a:moveTo>
                <a:lnTo>
                  <a:pt x="4131665" y="0"/>
                </a:lnTo>
                <a:lnTo>
                  <a:pt x="4131665" y="5639162"/>
                </a:lnTo>
                <a:lnTo>
                  <a:pt x="0" y="5639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75" r="-73151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TextBox 4"/>
          <p:cNvSpPr txBox="1"/>
          <p:nvPr/>
        </p:nvSpPr>
        <p:spPr>
          <a:xfrm>
            <a:off x="3700403" y="759846"/>
            <a:ext cx="1088719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Budget-Conscious Solo Traveler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82706" y="2100967"/>
            <a:ext cx="244836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DFDF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Alex Parker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75884"/>
            <a:ext cx="7589574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Age: 25 years old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Occupation: Travel Vlogger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Location: Frequently traveling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Income Range: $30,000 - $50,000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766186"/>
            <a:ext cx="11285608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u="sng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Travel Behavior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Relies on guest reviews before booking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Seeks easy, flexible check-in &amp; values Instant Booking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Prefers proximity to attractions &amp; public transport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38593" y="9178156"/>
            <a:ext cx="5336590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Budget Range: $150 - $250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191375"/>
            <a:ext cx="11285608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u="sng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Preferences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Budget-friendly, well-rated accommodations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Strong WiFi &amp; workspace for vlogging &amp; editing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Solo-friendly amenities (compact yet functional spaces)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2133880" y="2167642"/>
            <a:ext cx="0" cy="682738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2654"/>
            <a:ext cx="7972721" cy="10512309"/>
            <a:chOff x="0" y="0"/>
            <a:chExt cx="2099811" cy="27686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9811" cy="2768674"/>
            </a:xfrm>
            <a:custGeom>
              <a:avLst/>
              <a:gdLst/>
              <a:ahLst/>
              <a:cxnLst/>
              <a:rect l="l" t="t" r="r" b="b"/>
              <a:pathLst>
                <a:path w="2099811" h="2768674">
                  <a:moveTo>
                    <a:pt x="0" y="0"/>
                  </a:moveTo>
                  <a:lnTo>
                    <a:pt x="2099811" y="0"/>
                  </a:lnTo>
                  <a:lnTo>
                    <a:pt x="2099811" y="2768674"/>
                  </a:lnTo>
                  <a:lnTo>
                    <a:pt x="0" y="2768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099811" cy="2749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40323"/>
            <a:ext cx="7975097" cy="10327324"/>
          </a:xfrm>
          <a:custGeom>
            <a:avLst/>
            <a:gdLst/>
            <a:ahLst/>
            <a:cxnLst/>
            <a:rect l="l" t="t" r="r" b="b"/>
            <a:pathLst>
              <a:path w="8278145" h="12417217">
                <a:moveTo>
                  <a:pt x="0" y="0"/>
                </a:moveTo>
                <a:lnTo>
                  <a:pt x="8278145" y="0"/>
                </a:lnTo>
                <a:lnTo>
                  <a:pt x="8278145" y="12417217"/>
                </a:lnTo>
                <a:lnTo>
                  <a:pt x="0" y="12417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00" t="-8966" b="-11271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TextBox 6"/>
          <p:cNvSpPr txBox="1"/>
          <p:nvPr/>
        </p:nvSpPr>
        <p:spPr>
          <a:xfrm>
            <a:off x="-606733" y="4371283"/>
            <a:ext cx="8885516" cy="171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43"/>
              </a:lnSpc>
            </a:pPr>
            <a:r>
              <a:rPr lang="en-US" sz="12399" b="1">
                <a:solidFill>
                  <a:srgbClr val="FDFDF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0112" y="977265"/>
            <a:ext cx="973647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6100" y="1132841"/>
            <a:ext cx="552241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0112" y="2859405"/>
            <a:ext cx="973647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8628" y="6779260"/>
            <a:ext cx="533171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Customer Segmentation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0112" y="4741545"/>
            <a:ext cx="971752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78628" y="2775154"/>
            <a:ext cx="623565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Our Analysis-backed Approach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00112" y="6623684"/>
            <a:ext cx="958691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78628" y="4910583"/>
            <a:ext cx="533171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Guests Review Analysis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0112" y="8505824"/>
            <a:ext cx="958691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78628" y="8652510"/>
            <a:ext cx="425963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9525"/>
            <a:ext cx="18297525" cy="10317296"/>
          </a:xfrm>
          <a:custGeom>
            <a:avLst/>
            <a:gdLst/>
            <a:ahLst/>
            <a:cxnLst/>
            <a:rect l="l" t="t" r="r" b="b"/>
            <a:pathLst>
              <a:path w="18681218" h="10317296">
                <a:moveTo>
                  <a:pt x="0" y="0"/>
                </a:moveTo>
                <a:lnTo>
                  <a:pt x="18681218" y="0"/>
                </a:lnTo>
                <a:lnTo>
                  <a:pt x="18681218" y="10317296"/>
                </a:lnTo>
                <a:lnTo>
                  <a:pt x="0" y="1031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-1" t="-10355" r="-2096" b="-1035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1019175" y="4767899"/>
            <a:ext cx="11509893" cy="210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u="sng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Travel Behavior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Enjoys romantic &amp; peaceful retreats, away from crowds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Prefers well-designed, cozy accommodations over budgeted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Values unique &amp; intimate experiences (scenic views, etc.)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5688" y="685552"/>
            <a:ext cx="11096625" cy="84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4800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The Privacy-Seeking Getaway Couple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82706" y="2075884"/>
            <a:ext cx="244836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Mia &amp; Jake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94934"/>
            <a:ext cx="10581573" cy="210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Age: 31 &amp; 32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Occupation: Software Engineer &amp; Teacher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Location: Wellington, New Zealand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Income: $160,000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29068" y="9178156"/>
            <a:ext cx="5758932" cy="572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Budget Range: $300 - $410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91375"/>
            <a:ext cx="11285608" cy="210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u="sng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Preferences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Quiet, cozy, and stylish spaces for relaxation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Private outdoor spaces (balcony, patio, or garden)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Well-equipped kitchen for homemade meals</a:t>
            </a:r>
          </a:p>
        </p:txBody>
      </p:sp>
      <p:sp>
        <p:nvSpPr>
          <p:cNvPr id="9" name="AutoShape 9"/>
          <p:cNvSpPr/>
          <p:nvPr/>
        </p:nvSpPr>
        <p:spPr>
          <a:xfrm>
            <a:off x="12133880" y="2167642"/>
            <a:ext cx="0" cy="682738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141056" y="2996069"/>
            <a:ext cx="4131665" cy="5639162"/>
          </a:xfrm>
          <a:custGeom>
            <a:avLst/>
            <a:gdLst/>
            <a:ahLst/>
            <a:cxnLst/>
            <a:rect l="l" t="t" r="r" b="b"/>
            <a:pathLst>
              <a:path w="4131665" h="5639162">
                <a:moveTo>
                  <a:pt x="0" y="0"/>
                </a:moveTo>
                <a:lnTo>
                  <a:pt x="4131665" y="0"/>
                </a:lnTo>
                <a:lnTo>
                  <a:pt x="4131665" y="5639162"/>
                </a:lnTo>
                <a:lnTo>
                  <a:pt x="0" y="5639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31" b="-1238"/>
            </a:stretch>
          </a:blipFill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17296"/>
          </a:xfrm>
          <a:custGeom>
            <a:avLst/>
            <a:gdLst/>
            <a:ahLst/>
            <a:cxnLst/>
            <a:rect l="l" t="t" r="r" b="b"/>
            <a:pathLst>
              <a:path w="18681218" h="10317296">
                <a:moveTo>
                  <a:pt x="0" y="0"/>
                </a:moveTo>
                <a:lnTo>
                  <a:pt x="18681218" y="0"/>
                </a:lnTo>
                <a:lnTo>
                  <a:pt x="18681218" y="10317296"/>
                </a:lnTo>
                <a:lnTo>
                  <a:pt x="0" y="1031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t="-10355" r="-2150" b="-10355"/>
            </a:stretch>
          </a:blipFill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57164" y="702696"/>
            <a:ext cx="9373671" cy="84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The High-End Family Travelers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5415" y="2083470"/>
            <a:ext cx="411388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DFDFD"/>
                </a:solidFill>
                <a:latin typeface="Playfair Display Bold" panose="020B0604020202020204" charset="0"/>
                <a:ea typeface="Playfair Display Bold"/>
                <a:cs typeface="Playfair Display Bold"/>
                <a:sym typeface="Playfair Display Bold"/>
              </a:rPr>
              <a:t>The Jackson Family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102520"/>
            <a:ext cx="10887840" cy="210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Age: 40 &amp; 38, Kids: 2 &amp; 3 years old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Occupation: Cardiologist &amp; GP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Location: Christchurch, New Zealand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Income: $200,000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58374"/>
            <a:ext cx="11509893" cy="210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u="sng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Travel Behavior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Prefers spacious, high-end accommodations 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Prioritizes safety &amp; child-friendly amenities 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Values comfort, cleanliness, and well-equipped kitchens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14308" y="9130531"/>
            <a:ext cx="5973692" cy="572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Budget Range: $430 - $1,300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91375"/>
            <a:ext cx="11285608" cy="210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u="sng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Preferences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Safe and secure environment with minimal risks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Family-friendly amenities (high chair, baby crib, play area)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FDFD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Nearby attractions for family-friendly entertainment</a:t>
            </a:r>
          </a:p>
        </p:txBody>
      </p:sp>
      <p:sp>
        <p:nvSpPr>
          <p:cNvPr id="9" name="AutoShape 9"/>
          <p:cNvSpPr/>
          <p:nvPr/>
        </p:nvSpPr>
        <p:spPr>
          <a:xfrm>
            <a:off x="12133880" y="2167642"/>
            <a:ext cx="0" cy="682738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145415" y="2996069"/>
            <a:ext cx="4113885" cy="5639162"/>
          </a:xfrm>
          <a:custGeom>
            <a:avLst/>
            <a:gdLst/>
            <a:ahLst/>
            <a:cxnLst/>
            <a:rect l="l" t="t" r="r" b="b"/>
            <a:pathLst>
              <a:path w="4113885" h="5639162">
                <a:moveTo>
                  <a:pt x="0" y="0"/>
                </a:moveTo>
                <a:lnTo>
                  <a:pt x="4113885" y="0"/>
                </a:lnTo>
                <a:lnTo>
                  <a:pt x="4113885" y="5639162"/>
                </a:lnTo>
                <a:lnTo>
                  <a:pt x="0" y="5639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372" r="-4462" b="-6938"/>
            </a:stretch>
          </a:blipFill>
        </p:spPr>
        <p:txBody>
          <a:bodyPr/>
          <a:lstStyle/>
          <a:p>
            <a:endParaRPr lang="en-NZ">
              <a:latin typeface="Playfair Display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F2E3EDD-BE8A-7341-91C5-3C2B983DF768}"/>
              </a:ext>
            </a:extLst>
          </p:cNvPr>
          <p:cNvSpPr/>
          <p:nvPr/>
        </p:nvSpPr>
        <p:spPr>
          <a:xfrm>
            <a:off x="1" y="-19190"/>
            <a:ext cx="18288000" cy="10379170"/>
          </a:xfrm>
          <a:custGeom>
            <a:avLst/>
            <a:gdLst/>
            <a:ahLst/>
            <a:cxnLst/>
            <a:rect l="l" t="t" r="r" b="b"/>
            <a:pathLst>
              <a:path w="18958163" h="10379170">
                <a:moveTo>
                  <a:pt x="0" y="0"/>
                </a:moveTo>
                <a:lnTo>
                  <a:pt x="18958163" y="0"/>
                </a:lnTo>
                <a:lnTo>
                  <a:pt x="18958163" y="10379170"/>
                </a:lnTo>
                <a:lnTo>
                  <a:pt x="0" y="10379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921" r="-858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608498" y="4629150"/>
            <a:ext cx="999771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4795B662-B186-21C5-25EC-C3E985349D15}"/>
              </a:ext>
            </a:extLst>
          </p:cNvPr>
          <p:cNvSpPr/>
          <p:nvPr/>
        </p:nvSpPr>
        <p:spPr>
          <a:xfrm>
            <a:off x="1" y="-19190"/>
            <a:ext cx="18288000" cy="10379170"/>
          </a:xfrm>
          <a:custGeom>
            <a:avLst/>
            <a:gdLst/>
            <a:ahLst/>
            <a:cxnLst/>
            <a:rect l="l" t="t" r="r" b="b"/>
            <a:pathLst>
              <a:path w="18958163" h="10379170">
                <a:moveTo>
                  <a:pt x="0" y="0"/>
                </a:moveTo>
                <a:lnTo>
                  <a:pt x="18958163" y="0"/>
                </a:lnTo>
                <a:lnTo>
                  <a:pt x="18958163" y="10379170"/>
                </a:lnTo>
                <a:lnTo>
                  <a:pt x="0" y="10379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-4921" r="-858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3980622" y="4683326"/>
            <a:ext cx="10326756" cy="92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6"/>
              </a:lnSpc>
            </a:pPr>
            <a:r>
              <a:rPr lang="en-US" sz="6936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Enable Instant Booking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74230" y="6007400"/>
            <a:ext cx="5739540" cy="84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2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Higher chance to be </a:t>
            </a:r>
            <a:r>
              <a:rPr lang="en-US" sz="2200" b="1" err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superhost</a:t>
            </a:r>
            <a:endParaRPr lang="en-US" sz="2200" b="1">
              <a:solidFill>
                <a:srgbClr val="FFFFFF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algn="ctr">
              <a:lnSpc>
                <a:spcPts val="3498"/>
              </a:lnSpc>
            </a:pPr>
            <a:r>
              <a:rPr lang="en-US" sz="22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Increased visibility on the platform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F424F08F-C9DC-9D3B-051F-CE57B0C3EBAA}"/>
              </a:ext>
            </a:extLst>
          </p:cNvPr>
          <p:cNvSpPr/>
          <p:nvPr/>
        </p:nvSpPr>
        <p:spPr>
          <a:xfrm>
            <a:off x="1" y="-19190"/>
            <a:ext cx="18288000" cy="10379170"/>
          </a:xfrm>
          <a:custGeom>
            <a:avLst/>
            <a:gdLst/>
            <a:ahLst/>
            <a:cxnLst/>
            <a:rect l="l" t="t" r="r" b="b"/>
            <a:pathLst>
              <a:path w="18958163" h="10379170">
                <a:moveTo>
                  <a:pt x="0" y="0"/>
                </a:moveTo>
                <a:lnTo>
                  <a:pt x="18958163" y="0"/>
                </a:lnTo>
                <a:lnTo>
                  <a:pt x="18958163" y="10379170"/>
                </a:lnTo>
                <a:lnTo>
                  <a:pt x="0" y="10379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-4921" r="-858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204130" y="4368284"/>
            <a:ext cx="9854270" cy="1816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Highlight Beautiful Views &amp; Location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61495" y="6260131"/>
            <a:ext cx="5739540" cy="84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2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Top 10 most frequently positive words</a:t>
            </a:r>
          </a:p>
          <a:p>
            <a:pPr algn="ctr">
              <a:lnSpc>
                <a:spcPts val="3498"/>
              </a:lnSpc>
            </a:pPr>
            <a:r>
              <a:rPr lang="en-US" sz="22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“Views,” “location,” and “beautiful”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809395" y="1905740"/>
            <a:ext cx="573186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6" name="AutoShape 6"/>
          <p:cNvSpPr/>
          <p:nvPr/>
        </p:nvSpPr>
        <p:spPr>
          <a:xfrm>
            <a:off x="10761347" y="5509696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7" name="TextBox 7"/>
          <p:cNvSpPr txBox="1"/>
          <p:nvPr/>
        </p:nvSpPr>
        <p:spPr>
          <a:xfrm>
            <a:off x="10809395" y="1011976"/>
            <a:ext cx="5731860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Actional Steps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61347" y="3126423"/>
            <a:ext cx="6228107" cy="93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Mention if the listing has a great view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the title and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61347" y="4712453"/>
            <a:ext cx="573186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High Quality Photos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61347" y="5685909"/>
            <a:ext cx="573186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showcase the surroundsings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761347" y="7609443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12" name="TextBox 12"/>
          <p:cNvSpPr txBox="1"/>
          <p:nvPr/>
        </p:nvSpPr>
        <p:spPr>
          <a:xfrm>
            <a:off x="10761347" y="6821725"/>
            <a:ext cx="573186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Provide Welcome guide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61347" y="7795180"/>
            <a:ext cx="5731860" cy="967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Highlight nearby attractions restaurants and scenic spots.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761347" y="2940685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15" name="TextBox 15"/>
          <p:cNvSpPr txBox="1"/>
          <p:nvPr/>
        </p:nvSpPr>
        <p:spPr>
          <a:xfrm>
            <a:off x="10761347" y="2143442"/>
            <a:ext cx="573186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Amazing Views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0A502108-4AFC-14A5-A956-2E0F5C3E846B}"/>
              </a:ext>
            </a:extLst>
          </p:cNvPr>
          <p:cNvSpPr/>
          <p:nvPr/>
        </p:nvSpPr>
        <p:spPr>
          <a:xfrm>
            <a:off x="1" y="-19190"/>
            <a:ext cx="18288000" cy="10379170"/>
          </a:xfrm>
          <a:custGeom>
            <a:avLst/>
            <a:gdLst/>
            <a:ahLst/>
            <a:cxnLst/>
            <a:rect l="l" t="t" r="r" b="b"/>
            <a:pathLst>
              <a:path w="18958163" h="10379170">
                <a:moveTo>
                  <a:pt x="0" y="0"/>
                </a:moveTo>
                <a:lnTo>
                  <a:pt x="18958163" y="0"/>
                </a:lnTo>
                <a:lnTo>
                  <a:pt x="18958163" y="10379170"/>
                </a:lnTo>
                <a:lnTo>
                  <a:pt x="0" y="10379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-4921" r="-858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1118266" y="3672236"/>
            <a:ext cx="6530645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Maximise Guest Experience &amp; Boost Booking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1943" y="6252749"/>
            <a:ext cx="6772270" cy="40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2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Deliver Outstanding Hospitality for Better Reviews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07753" y="3187520"/>
            <a:ext cx="573186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6" name="TextBox 6"/>
          <p:cNvSpPr txBox="1"/>
          <p:nvPr/>
        </p:nvSpPr>
        <p:spPr>
          <a:xfrm>
            <a:off x="10207753" y="2177656"/>
            <a:ext cx="5731860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Actional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59705" y="4450015"/>
            <a:ext cx="7518870" cy="409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490" lvl="1" indent="-297245" algn="l">
              <a:lnSpc>
                <a:spcPts val="4130"/>
              </a:lnSpc>
              <a:buFont typeface="Arial"/>
              <a:buChar char="•"/>
            </a:pPr>
            <a:r>
              <a:rPr lang="en-US" sz="2753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Fast Response = +2.4% Higher Booking Potential increase Superhost chances </a:t>
            </a:r>
          </a:p>
          <a:p>
            <a:pPr marL="594490" lvl="1" indent="-297245" algn="l">
              <a:lnSpc>
                <a:spcPts val="4130"/>
              </a:lnSpc>
              <a:buFont typeface="Arial"/>
              <a:buChar char="•"/>
            </a:pPr>
            <a:r>
              <a:rPr lang="en-US" sz="2753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 saved message templates to reply faster.</a:t>
            </a:r>
          </a:p>
          <a:p>
            <a:pPr marL="594490" lvl="1" indent="-297245" algn="l">
              <a:lnSpc>
                <a:spcPts val="4130"/>
              </a:lnSpc>
              <a:buFont typeface="Arial"/>
              <a:buChar char="•"/>
            </a:pPr>
            <a:r>
              <a:rPr lang="en-US" sz="2753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Send a personalised check-in message to ensure comfort.</a:t>
            </a:r>
          </a:p>
          <a:p>
            <a:pPr marL="594490" lvl="1" indent="-297245" algn="l">
              <a:lnSpc>
                <a:spcPts val="4130"/>
              </a:lnSpc>
              <a:buFont typeface="Arial"/>
              <a:buChar char="•"/>
            </a:pPr>
            <a:r>
              <a:rPr lang="en-US" sz="2753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 welcoming—leave a handwritten note or small treat.</a:t>
            </a:r>
          </a:p>
        </p:txBody>
      </p:sp>
      <p:sp>
        <p:nvSpPr>
          <p:cNvPr id="8" name="AutoShape 8"/>
          <p:cNvSpPr/>
          <p:nvPr/>
        </p:nvSpPr>
        <p:spPr>
          <a:xfrm>
            <a:off x="10159705" y="4149280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9" name="TextBox 9"/>
          <p:cNvSpPr txBox="1"/>
          <p:nvPr/>
        </p:nvSpPr>
        <p:spPr>
          <a:xfrm>
            <a:off x="10159705" y="3352037"/>
            <a:ext cx="573186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Be Responsive &amp; Personal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-19190"/>
            <a:ext cx="18288000" cy="10379170"/>
          </a:xfrm>
          <a:custGeom>
            <a:avLst/>
            <a:gdLst/>
            <a:ahLst/>
            <a:cxnLst/>
            <a:rect l="l" t="t" r="r" b="b"/>
            <a:pathLst>
              <a:path w="18958163" h="10379170">
                <a:moveTo>
                  <a:pt x="0" y="0"/>
                </a:moveTo>
                <a:lnTo>
                  <a:pt x="18958163" y="0"/>
                </a:lnTo>
                <a:lnTo>
                  <a:pt x="18958163" y="10379170"/>
                </a:lnTo>
                <a:lnTo>
                  <a:pt x="0" y="10379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-4921" r="-858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684016" y="4298434"/>
            <a:ext cx="7134189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Maintain High Review Score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1340" y="6030660"/>
            <a:ext cx="5739540" cy="40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2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Positive revies increase credibility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809395" y="1905740"/>
            <a:ext cx="573186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6" name="AutoShape 6"/>
          <p:cNvSpPr/>
          <p:nvPr/>
        </p:nvSpPr>
        <p:spPr>
          <a:xfrm>
            <a:off x="10761347" y="5783900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7" name="TextBox 7"/>
          <p:cNvSpPr txBox="1"/>
          <p:nvPr/>
        </p:nvSpPr>
        <p:spPr>
          <a:xfrm>
            <a:off x="10809395" y="1011976"/>
            <a:ext cx="5731860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Actional Steps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61347" y="3126423"/>
            <a:ext cx="6992595" cy="236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Ensure </a:t>
            </a:r>
            <a:r>
              <a:rPr lang="en-US" sz="2700" b="1">
                <a:solidFill>
                  <a:srgbClr val="EFE9E4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cleanliness &amp; </a:t>
            </a:r>
            <a:r>
              <a:rPr lang="en-US" sz="27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accuracy in listings. Guests highly appreciate a well-maintained space.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EFE9E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EFE9E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61347" y="4986657"/>
            <a:ext cx="573186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Review Encouragement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61347" y="5960112"/>
            <a:ext cx="5731860" cy="967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Encourage positive reviews by providing exceptional experiences.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761347" y="8105459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12" name="TextBox 12"/>
          <p:cNvSpPr txBox="1"/>
          <p:nvPr/>
        </p:nvSpPr>
        <p:spPr>
          <a:xfrm>
            <a:off x="10761347" y="7317741"/>
            <a:ext cx="573186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Professional Response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61347" y="8291196"/>
            <a:ext cx="6348816" cy="967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EFE9E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Respond professionally to negative reviews and continue improving. 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761347" y="2940685"/>
            <a:ext cx="152730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15" name="TextBox 15"/>
          <p:cNvSpPr txBox="1"/>
          <p:nvPr/>
        </p:nvSpPr>
        <p:spPr>
          <a:xfrm>
            <a:off x="10761347" y="2143442"/>
            <a:ext cx="573186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Excellent Customer Services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1000"/>
              </a:blip>
              <a:stretch>
                <a:fillRect t="-8989" b="-8989"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99249" y="3811753"/>
            <a:ext cx="10689503" cy="26634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12441"/>
              </a:lnSpc>
            </a:pPr>
            <a:r>
              <a:rPr lang="en-US" sz="14301" b="1">
                <a:solidFill>
                  <a:srgbClr val="FDFDFD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4419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stretch>
                <a:fillRect t="-8989" b="-8989"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43296" y="674318"/>
            <a:ext cx="7482023" cy="1718538"/>
            <a:chOff x="0" y="0"/>
            <a:chExt cx="9976031" cy="22913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76031" cy="2291383"/>
            </a:xfrm>
            <a:custGeom>
              <a:avLst/>
              <a:gdLst/>
              <a:ahLst/>
              <a:cxnLst/>
              <a:rect l="l" t="t" r="r" b="b"/>
              <a:pathLst>
                <a:path w="9976031" h="2291383">
                  <a:moveTo>
                    <a:pt x="0" y="0"/>
                  </a:moveTo>
                  <a:lnTo>
                    <a:pt x="9976031" y="0"/>
                  </a:lnTo>
                  <a:lnTo>
                    <a:pt x="9976031" y="2291383"/>
                  </a:lnTo>
                  <a:lnTo>
                    <a:pt x="0" y="2291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0975"/>
              <a:ext cx="9976031" cy="21104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760"/>
                </a:lnSpc>
              </a:pPr>
              <a:r>
                <a:rPr lang="en-US" sz="8000" b="1">
                  <a:solidFill>
                    <a:srgbClr val="FFFFFF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References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43296" y="3303340"/>
            <a:ext cx="15811714" cy="4135306"/>
            <a:chOff x="0" y="-161925"/>
            <a:chExt cx="21082285" cy="55137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82285" cy="5351817"/>
            </a:xfrm>
            <a:custGeom>
              <a:avLst/>
              <a:gdLst/>
              <a:ahLst/>
              <a:cxnLst/>
              <a:rect l="l" t="t" r="r" b="b"/>
              <a:pathLst>
                <a:path w="21082285" h="5351817">
                  <a:moveTo>
                    <a:pt x="0" y="0"/>
                  </a:moveTo>
                  <a:lnTo>
                    <a:pt x="21082285" y="0"/>
                  </a:lnTo>
                  <a:lnTo>
                    <a:pt x="21082285" y="5351817"/>
                  </a:lnTo>
                  <a:lnTo>
                    <a:pt x="0" y="5351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61925"/>
              <a:ext cx="21082285" cy="5513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77379" lvl="2" indent="-159126" algn="l">
                <a:lnSpc>
                  <a:spcPts val="4175"/>
                </a:lnSpc>
                <a:buFont typeface="Arial"/>
                <a:buChar char="⚬"/>
              </a:pPr>
              <a:r>
                <a:rPr lang="en-US" sz="2087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Inside Airbnb. (n.d.). Get the data. Retrieved from https://insideairbnb.com/get-the-data/</a:t>
              </a:r>
            </a:p>
            <a:p>
              <a:pPr marL="477379" lvl="2" indent="-159126" algn="l">
                <a:lnSpc>
                  <a:spcPts val="4175"/>
                </a:lnSpc>
                <a:buFont typeface="Arial"/>
                <a:buChar char="⚬"/>
              </a:pPr>
              <a:r>
                <a:rPr lang="en-US" sz="2087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Airbnb. (2024). City Portal. Retrieved </a:t>
              </a:r>
              <a:r>
                <a:rPr lang="en-US" sz="2087">
                  <a:solidFill>
                    <a:schemeClr val="bg1"/>
                  </a:solidFill>
                  <a:latin typeface="Bitter"/>
                  <a:ea typeface="Bitter"/>
                  <a:cs typeface="Bitter"/>
                  <a:sym typeface="Bitter"/>
                </a:rPr>
                <a:t>from </a:t>
              </a:r>
              <a:r>
                <a:rPr lang="en-US" sz="2087" u="sng">
                  <a:solidFill>
                    <a:schemeClr val="bg1"/>
                  </a:solidFill>
                  <a:latin typeface="Bitter"/>
                  <a:ea typeface="Bitter"/>
                  <a:cs typeface="Bitter"/>
                  <a:sym typeface="Bitter"/>
                  <a:hlinkClick r:id="rId3" tooltip="https://www.airbnb.co.nz/cityportal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https://www.airbnb.co.nz/cityportal</a:t>
              </a:r>
              <a:r>
                <a:rPr lang="en-US" sz="2087">
                  <a:solidFill>
                    <a:schemeClr val="bg1"/>
                  </a:solidFill>
                  <a:latin typeface="Bitter"/>
                  <a:ea typeface="Bitter"/>
                  <a:cs typeface="Bitter"/>
                  <a:sym typeface="Bitter"/>
                </a:rPr>
                <a:t>.</a:t>
              </a:r>
            </a:p>
            <a:p>
              <a:pPr marL="477315" lvl="2" indent="-159105" algn="l">
                <a:lnSpc>
                  <a:spcPts val="4175"/>
                </a:lnSpc>
                <a:buFont typeface="Arial"/>
                <a:buChar char="⚬"/>
              </a:pPr>
              <a:r>
                <a:rPr lang="en-US" sz="2087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https://www.airbnb.co.nz/rooms/44062970?source_impression_id=p3_1740644318_P3kX2F838S8KfiCx&amp;modal=PHOTO_TOUR_SCROLLABLE</a:t>
              </a:r>
            </a:p>
            <a:p>
              <a:pPr marL="477379" lvl="2" indent="-159126" algn="l">
                <a:lnSpc>
                  <a:spcPts val="4175"/>
                </a:lnSpc>
                <a:buFont typeface="Arial"/>
                <a:buChar char="⚬"/>
              </a:pPr>
              <a:r>
                <a:rPr lang="en-US" sz="2087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https://www.lonelyplanet.com/articles/best-places-to-visit-in-new-</a:t>
              </a:r>
              <a:r>
                <a:rPr lang="en-US" sz="2087" err="1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zealand</a:t>
              </a:r>
              <a:r>
                <a:rPr lang="en-US" sz="2087">
                  <a:solidFill>
                    <a:srgbClr val="FFFFFF"/>
                  </a:solidFill>
                  <a:latin typeface="Bitter"/>
                  <a:ea typeface="Bitter"/>
                  <a:cs typeface="Bitter"/>
                  <a:sym typeface="Bitter"/>
                </a:rPr>
                <a:t>#:~:text=9%20of%20the%20best%20places%20to%20visit%20in,8%208.%20Napier%20Best%20for%20architecture%20...%20%E6%9B%B4%E5%A4%9A%E9%A0%85%E7%9B%AE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0188196" h="12138660">
                <a:moveTo>
                  <a:pt x="0" y="0"/>
                </a:moveTo>
                <a:lnTo>
                  <a:pt x="20188196" y="0"/>
                </a:lnTo>
                <a:lnTo>
                  <a:pt x="20188196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-25508" t="-30098" r="2" b="-17999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447553" y="4200207"/>
            <a:ext cx="7746348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Data Overview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801192" y="0"/>
            <a:ext cx="8582058" cy="10287000"/>
            <a:chOff x="0" y="152400"/>
            <a:chExt cx="11442744" cy="1388336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74000"/>
            </a:blip>
            <a:srcRect t="6473" b="5507"/>
            <a:stretch/>
          </p:blipFill>
          <p:spPr>
            <a:xfrm>
              <a:off x="0" y="152400"/>
              <a:ext cx="11442744" cy="1388336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142630" y="2314575"/>
            <a:ext cx="10002739" cy="5657850"/>
            <a:chOff x="0" y="0"/>
            <a:chExt cx="3383643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3643" cy="1913890"/>
            </a:xfrm>
            <a:custGeom>
              <a:avLst/>
              <a:gdLst/>
              <a:ahLst/>
              <a:cxnLst/>
              <a:rect l="l" t="t" r="r" b="b"/>
              <a:pathLst>
                <a:path w="3383643" h="1913890">
                  <a:moveTo>
                    <a:pt x="0" y="0"/>
                  </a:moveTo>
                  <a:lnTo>
                    <a:pt x="3383643" y="0"/>
                  </a:lnTo>
                  <a:lnTo>
                    <a:pt x="338364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FE9E4"/>
            </a:solid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2363" y="3547671"/>
            <a:ext cx="8483274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New Zealand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06426" y="4915730"/>
            <a:ext cx="8422640" cy="156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6"/>
              </a:lnSpc>
            </a:pPr>
            <a:r>
              <a:rPr lang="en-US" sz="9182" spc="-137">
                <a:solidFill>
                  <a:srgbClr val="545454"/>
                </a:solidFill>
                <a:latin typeface="Abril Fatface"/>
                <a:ea typeface="Abril Fatface"/>
                <a:cs typeface="Abril Fatface"/>
                <a:sym typeface="Abril Fatface"/>
              </a:rPr>
              <a:t>50263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75494" y="6504154"/>
            <a:ext cx="1684505" cy="21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"/>
              </a:lnSpc>
              <a:spcBef>
                <a:spcPct val="0"/>
              </a:spcBef>
            </a:pPr>
            <a:r>
              <a:rPr lang="en-US" sz="1515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Listings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99916" y="2877485"/>
            <a:ext cx="3743370" cy="2494020"/>
          </a:xfrm>
          <a:custGeom>
            <a:avLst/>
            <a:gdLst/>
            <a:ahLst/>
            <a:cxnLst/>
            <a:rect l="l" t="t" r="r" b="b"/>
            <a:pathLst>
              <a:path w="3743370" h="2494020">
                <a:moveTo>
                  <a:pt x="0" y="0"/>
                </a:moveTo>
                <a:lnTo>
                  <a:pt x="3743370" y="0"/>
                </a:lnTo>
                <a:lnTo>
                  <a:pt x="3743370" y="2494020"/>
                </a:lnTo>
                <a:lnTo>
                  <a:pt x="0" y="249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7262938" y="2877485"/>
            <a:ext cx="3736360" cy="2494020"/>
          </a:xfrm>
          <a:custGeom>
            <a:avLst/>
            <a:gdLst/>
            <a:ahLst/>
            <a:cxnLst/>
            <a:rect l="l" t="t" r="r" b="b"/>
            <a:pathLst>
              <a:path w="3736360" h="2494020">
                <a:moveTo>
                  <a:pt x="0" y="0"/>
                </a:moveTo>
                <a:lnTo>
                  <a:pt x="3736360" y="0"/>
                </a:lnTo>
                <a:lnTo>
                  <a:pt x="3736360" y="2494020"/>
                </a:lnTo>
                <a:lnTo>
                  <a:pt x="0" y="2494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11418398" y="2877485"/>
            <a:ext cx="3769686" cy="2494020"/>
          </a:xfrm>
          <a:custGeom>
            <a:avLst/>
            <a:gdLst/>
            <a:ahLst/>
            <a:cxnLst/>
            <a:rect l="l" t="t" r="r" b="b"/>
            <a:pathLst>
              <a:path w="3769686" h="2494020">
                <a:moveTo>
                  <a:pt x="0" y="0"/>
                </a:moveTo>
                <a:lnTo>
                  <a:pt x="3769686" y="0"/>
                </a:lnTo>
                <a:lnTo>
                  <a:pt x="3769686" y="2494020"/>
                </a:lnTo>
                <a:lnTo>
                  <a:pt x="0" y="2494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361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5" name="Freeform 5"/>
          <p:cNvSpPr/>
          <p:nvPr/>
        </p:nvSpPr>
        <p:spPr>
          <a:xfrm>
            <a:off x="4971601" y="6670395"/>
            <a:ext cx="3736360" cy="2494020"/>
          </a:xfrm>
          <a:custGeom>
            <a:avLst/>
            <a:gdLst/>
            <a:ahLst/>
            <a:cxnLst/>
            <a:rect l="l" t="t" r="r" b="b"/>
            <a:pathLst>
              <a:path w="3736360" h="2494020">
                <a:moveTo>
                  <a:pt x="0" y="0"/>
                </a:moveTo>
                <a:lnTo>
                  <a:pt x="3736361" y="0"/>
                </a:lnTo>
                <a:lnTo>
                  <a:pt x="3736361" y="2494020"/>
                </a:lnTo>
                <a:lnTo>
                  <a:pt x="0" y="2494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24" r="-8424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Freeform 6"/>
          <p:cNvSpPr/>
          <p:nvPr/>
        </p:nvSpPr>
        <p:spPr>
          <a:xfrm>
            <a:off x="9697047" y="6670395"/>
            <a:ext cx="3743370" cy="2494020"/>
          </a:xfrm>
          <a:custGeom>
            <a:avLst/>
            <a:gdLst/>
            <a:ahLst/>
            <a:cxnLst/>
            <a:rect l="l" t="t" r="r" b="b"/>
            <a:pathLst>
              <a:path w="3743370" h="2494020">
                <a:moveTo>
                  <a:pt x="0" y="0"/>
                </a:moveTo>
                <a:lnTo>
                  <a:pt x="3743370" y="0"/>
                </a:lnTo>
                <a:lnTo>
                  <a:pt x="3743370" y="2494020"/>
                </a:lnTo>
                <a:lnTo>
                  <a:pt x="0" y="2494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7" name="TextBox 7"/>
          <p:cNvSpPr txBox="1"/>
          <p:nvPr/>
        </p:nvSpPr>
        <p:spPr>
          <a:xfrm>
            <a:off x="4997497" y="817625"/>
            <a:ext cx="8293005" cy="113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4"/>
              </a:lnSpc>
            </a:pPr>
            <a:r>
              <a:rPr lang="en-US" sz="8564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Top 5 Regions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48595" y="2020815"/>
            <a:ext cx="6390810" cy="38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EFE9E4"/>
                </a:solidFill>
                <a:latin typeface="Bitter"/>
                <a:ea typeface="Bitter"/>
                <a:cs typeface="Bitter"/>
                <a:sym typeface="Bitter"/>
              </a:rPr>
              <a:t>with the highest number of listings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52247" y="5457230"/>
            <a:ext cx="3038708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Auckland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11764" y="5457230"/>
            <a:ext cx="3038708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Queenstown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83887" y="5555982"/>
            <a:ext cx="311918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Christchurch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50756" y="9345390"/>
            <a:ext cx="3038708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Tauranga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6202" y="9345390"/>
            <a:ext cx="3038708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Playfair Display Bold" panose="020B0604020202020204" charset="0"/>
                <a:ea typeface="Playfair Display"/>
                <a:cs typeface="Playfair Display"/>
                <a:sym typeface="Playfair Display"/>
              </a:rPr>
              <a:t>Coromandel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</a:blip>
            <a:stretch>
              <a:fillRect b="-18667"/>
            </a:stretch>
          </a:blipFill>
        </p:spPr>
        <p:txBody>
          <a:bodyPr/>
          <a:lstStyle/>
          <a:p>
            <a:endParaRPr lang="en-NZ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443406" y="3035691"/>
          <a:ext cx="11077950" cy="6336909"/>
        </p:xfrm>
        <a:graphic>
          <a:graphicData uri="http://schemas.openxmlformats.org/drawingml/2006/table">
            <a:tbl>
              <a:tblPr/>
              <a:tblGrid>
                <a:gridCol w="221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5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2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9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835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C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Region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C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Total Listings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C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SuperHost 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C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Super Host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9615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F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Auckland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9901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3395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34.4%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9615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F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Queenstown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5725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3336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58.3%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9615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F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Christchurch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3072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1619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52.7%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095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F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Tauranga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2404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849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35.32%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9615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503620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F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Coromandel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1989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698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Bitter Bold"/>
                          <a:ea typeface="Bitter Bold"/>
                          <a:cs typeface="Bitter Bold"/>
                          <a:sym typeface="Bitter Bold"/>
                        </a:rPr>
                        <a:t>35.09%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092561" y="790800"/>
            <a:ext cx="13397379" cy="113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4"/>
              </a:lnSpc>
            </a:pPr>
            <a:r>
              <a:rPr lang="en-US" sz="8564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 chose Queenstown...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04732" y="2105175"/>
            <a:ext cx="8348973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EFE9E4"/>
                </a:solidFill>
                <a:latin typeface="Bitter"/>
                <a:ea typeface="Bitter"/>
                <a:cs typeface="Bitter"/>
                <a:sym typeface="Bitter"/>
              </a:rPr>
              <a:t>it has the highest proportion of superhost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70607" y="9851776"/>
            <a:ext cx="3617393" cy="32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EFE9E4"/>
                </a:solidFill>
                <a:latin typeface="Bitter"/>
                <a:ea typeface="Bitter"/>
                <a:cs typeface="Bitter"/>
                <a:sym typeface="Bitter"/>
              </a:rPr>
              <a:t>Data Collection Date: Jan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AD99C40A-543F-A9FE-97F0-BA3100410CA1}"/>
              </a:ext>
            </a:extLst>
          </p:cNvPr>
          <p:cNvSpPr/>
          <p:nvPr/>
        </p:nvSpPr>
        <p:spPr>
          <a:xfrm>
            <a:off x="0" y="1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400335" h="12282223">
                <a:moveTo>
                  <a:pt x="0" y="0"/>
                </a:moveTo>
                <a:lnTo>
                  <a:pt x="18400335" y="0"/>
                </a:lnTo>
                <a:lnTo>
                  <a:pt x="18400335" y="12282223"/>
                </a:lnTo>
                <a:lnTo>
                  <a:pt x="0" y="12282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b="-19396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1722120" y="3617326"/>
            <a:ext cx="11050726" cy="3724684"/>
            <a:chOff x="0" y="0"/>
            <a:chExt cx="12087583" cy="4074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87583" cy="4074160"/>
            </a:xfrm>
            <a:custGeom>
              <a:avLst/>
              <a:gdLst/>
              <a:ahLst/>
              <a:cxnLst/>
              <a:rect l="l" t="t" r="r" b="b"/>
              <a:pathLst>
                <a:path w="12087583" h="4074160">
                  <a:moveTo>
                    <a:pt x="0" y="0"/>
                  </a:moveTo>
                  <a:lnTo>
                    <a:pt x="12087583" y="0"/>
                  </a:lnTo>
                  <a:lnTo>
                    <a:pt x="12087583" y="4074160"/>
                  </a:lnTo>
                  <a:lnTo>
                    <a:pt x="0" y="4074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8600"/>
              <a:ext cx="12087583" cy="38455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990"/>
                </a:lnSpc>
              </a:pPr>
              <a:r>
                <a:rPr lang="en-US" sz="10299" b="1">
                  <a:solidFill>
                    <a:srgbClr val="FDFDF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Why Become</a:t>
              </a:r>
            </a:p>
            <a:p>
              <a:pPr algn="l">
                <a:lnSpc>
                  <a:spcPts val="9990"/>
                </a:lnSpc>
              </a:pPr>
              <a:r>
                <a:rPr lang="en-US" sz="10299" b="1">
                  <a:solidFill>
                    <a:srgbClr val="FDFDFD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 Superhost?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2541304" cy="1129469"/>
            <a:chOff x="0" y="0"/>
            <a:chExt cx="3388405" cy="15059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88360" cy="1505966"/>
            </a:xfrm>
            <a:custGeom>
              <a:avLst/>
              <a:gdLst/>
              <a:ahLst/>
              <a:cxnLst/>
              <a:rect l="l" t="t" r="r" b="b"/>
              <a:pathLst>
                <a:path w="3388360" h="1505966">
                  <a:moveTo>
                    <a:pt x="0" y="0"/>
                  </a:moveTo>
                  <a:lnTo>
                    <a:pt x="3388360" y="0"/>
                  </a:lnTo>
                  <a:lnTo>
                    <a:pt x="3388360" y="1505966"/>
                  </a:lnTo>
                  <a:lnTo>
                    <a:pt x="0" y="1505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">
            <a:extLst>
              <a:ext uri="{FF2B5EF4-FFF2-40B4-BE49-F238E27FC236}">
                <a16:creationId xmlns:a16="http://schemas.microsoft.com/office/drawing/2014/main" id="{A6A9535D-2FFD-498A-07E9-1939F5A3E573}"/>
              </a:ext>
            </a:extLst>
          </p:cNvPr>
          <p:cNvSpPr/>
          <p:nvPr/>
        </p:nvSpPr>
        <p:spPr>
          <a:xfrm>
            <a:off x="0" y="1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400335" h="12282223">
                <a:moveTo>
                  <a:pt x="0" y="0"/>
                </a:moveTo>
                <a:lnTo>
                  <a:pt x="18400335" y="0"/>
                </a:lnTo>
                <a:lnTo>
                  <a:pt x="18400335" y="12282223"/>
                </a:lnTo>
                <a:lnTo>
                  <a:pt x="0" y="1228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b="-19396"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1330591" y="3791868"/>
            <a:ext cx="7156217" cy="3712915"/>
            <a:chOff x="0" y="0"/>
            <a:chExt cx="9541623" cy="4950553"/>
          </a:xfrm>
        </p:grpSpPr>
        <p:sp>
          <p:nvSpPr>
            <p:cNvPr id="4" name="TextBox 4"/>
            <p:cNvSpPr txBox="1"/>
            <p:nvPr/>
          </p:nvSpPr>
          <p:spPr>
            <a:xfrm>
              <a:off x="0" y="152400"/>
              <a:ext cx="9541623" cy="4157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>
                  <a:solidFill>
                    <a:srgbClr val="FFFFFF"/>
                  </a:solidFill>
                  <a:latin typeface="Playfair Display Bold" panose="020B0604020202020204" charset="0"/>
                  <a:ea typeface="Playfair Display"/>
                  <a:cs typeface="Playfair Display"/>
                  <a:sym typeface="Playfair Display"/>
                </a:rPr>
                <a:t>Benefits of </a:t>
              </a:r>
            </a:p>
            <a:p>
              <a:pPr algn="l">
                <a:lnSpc>
                  <a:spcPts val="8000"/>
                </a:lnSpc>
              </a:pPr>
              <a:r>
                <a:rPr lang="en-US" sz="8000">
                  <a:solidFill>
                    <a:srgbClr val="FFFFFF"/>
                  </a:solidFill>
                  <a:latin typeface="Playfair Display Bold" panose="020B0604020202020204" charset="0"/>
                  <a:ea typeface="Playfair Display"/>
                  <a:cs typeface="Playfair Display"/>
                  <a:sym typeface="Playfair Display"/>
                </a:rPr>
                <a:t>being a</a:t>
              </a:r>
            </a:p>
            <a:p>
              <a:pPr algn="l">
                <a:lnSpc>
                  <a:spcPts val="8000"/>
                </a:lnSpc>
              </a:pPr>
              <a:r>
                <a:rPr lang="en-US" sz="8000">
                  <a:solidFill>
                    <a:srgbClr val="FFFFFF"/>
                  </a:solidFill>
                  <a:latin typeface="Playfair Display Bold" panose="020B0604020202020204" charset="0"/>
                  <a:ea typeface="Playfair Display"/>
                  <a:cs typeface="Playfair Display"/>
                  <a:sym typeface="Playfair Display"/>
                </a:rPr>
                <a:t>Super Host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56737"/>
              <a:ext cx="6946783" cy="4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EFE9E4"/>
                  </a:solidFill>
                  <a:latin typeface="Bitter"/>
                  <a:ea typeface="Bitter"/>
                  <a:cs typeface="Bitter"/>
                  <a:sym typeface="Bitter"/>
                </a:rPr>
                <a:t>Stand out amongst the competitors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1830" y="655305"/>
            <a:ext cx="8279555" cy="2094228"/>
            <a:chOff x="0" y="0"/>
            <a:chExt cx="11039407" cy="2792305"/>
          </a:xfrm>
        </p:grpSpPr>
        <p:sp>
          <p:nvSpPr>
            <p:cNvPr id="7" name="AutoShape 7"/>
            <p:cNvSpPr/>
            <p:nvPr/>
          </p:nvSpPr>
          <p:spPr>
            <a:xfrm>
              <a:off x="1354058" y="1366097"/>
              <a:ext cx="2036406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54058" y="385444"/>
              <a:ext cx="9198281" cy="729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 spc="32">
                  <a:solidFill>
                    <a:srgbClr val="FFFFFF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Higher Visibility &amp; More Bookings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1925"/>
              <a:ext cx="973710" cy="1500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99"/>
                </a:lnSpc>
              </a:pPr>
              <a:r>
                <a:rPr lang="en-US" sz="8199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54058" y="1566122"/>
              <a:ext cx="9685349" cy="1226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43" lvl="1" indent="-291471" algn="l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EFE9E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Superhost badge boosts credibility </a:t>
              </a:r>
            </a:p>
            <a:p>
              <a:pPr marL="582943" lvl="1" indent="-291471" algn="l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EFE9E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Higher ranking in Airbnb search results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81830" y="3568961"/>
            <a:ext cx="8142260" cy="2621653"/>
            <a:chOff x="0" y="0"/>
            <a:chExt cx="10856346" cy="3495537"/>
          </a:xfrm>
        </p:grpSpPr>
        <p:sp>
          <p:nvSpPr>
            <p:cNvPr id="12" name="AutoShape 12"/>
            <p:cNvSpPr/>
            <p:nvPr/>
          </p:nvSpPr>
          <p:spPr>
            <a:xfrm>
              <a:off x="1354058" y="1358129"/>
              <a:ext cx="2036406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1925"/>
              <a:ext cx="973710" cy="1500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99"/>
                </a:lnSpc>
              </a:pPr>
              <a:r>
                <a:rPr lang="en-US" sz="8199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54058" y="377477"/>
              <a:ext cx="7642480" cy="729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 spc="32">
                  <a:solidFill>
                    <a:srgbClr val="FFFFFF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Increased Earnings Potential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54058" y="1561541"/>
              <a:ext cx="9502288" cy="1933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32" lvl="1" indent="-302266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EFE9E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More bookings lead to higher revenue</a:t>
              </a:r>
            </a:p>
            <a:p>
              <a:pPr marL="604532" lvl="1" indent="-302266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EFE9E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Higher nightly rates due to trust and guest preference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81830" y="7010042"/>
            <a:ext cx="8826276" cy="2621653"/>
            <a:chOff x="0" y="0"/>
            <a:chExt cx="11768368" cy="3495537"/>
          </a:xfrm>
        </p:grpSpPr>
        <p:sp>
          <p:nvSpPr>
            <p:cNvPr id="17" name="AutoShape 17"/>
            <p:cNvSpPr/>
            <p:nvPr/>
          </p:nvSpPr>
          <p:spPr>
            <a:xfrm>
              <a:off x="1354058" y="1358129"/>
              <a:ext cx="2036406" cy="0"/>
            </a:xfrm>
            <a:prstGeom prst="line">
              <a:avLst/>
            </a:prstGeom>
            <a:ln w="127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1925"/>
              <a:ext cx="973710" cy="1500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99"/>
                </a:lnSpc>
              </a:pPr>
              <a:r>
                <a:rPr lang="en-US" sz="8199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54058" y="377477"/>
              <a:ext cx="7642480" cy="729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 spc="32">
                  <a:solidFill>
                    <a:srgbClr val="FFFFFF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Exclusive Rewards &amp; Perks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54058" y="1561541"/>
              <a:ext cx="10414310" cy="1933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32" lvl="1" indent="-302266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EFE9E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Priority customer support from Airbnb</a:t>
              </a:r>
            </a:p>
            <a:p>
              <a:pPr marL="604532" lvl="1" indent="-302266" algn="l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EFE9E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Travel coupons, early access to new features, and promotional incentives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2237</Words>
  <Application>Microsoft Office PowerPoint</Application>
  <PresentationFormat>Custom</PresentationFormat>
  <Paragraphs>376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Playfair Display Bold</vt:lpstr>
      <vt:lpstr>Playfair Display Italics</vt:lpstr>
      <vt:lpstr>Playfair Display Bold Italics</vt:lpstr>
      <vt:lpstr>Calibri</vt:lpstr>
      <vt:lpstr>Bitter</vt:lpstr>
      <vt:lpstr>Aptos</vt:lpstr>
      <vt:lpstr>Playfair Display</vt:lpstr>
      <vt:lpstr>Bitter Bold</vt:lpstr>
      <vt:lpstr>Abril Fatface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707 presentation slide</dc:title>
  <cp:lastModifiedBy>Stephanie Chang</cp:lastModifiedBy>
  <cp:revision>2</cp:revision>
  <dcterms:created xsi:type="dcterms:W3CDTF">2006-08-16T00:00:00Z</dcterms:created>
  <dcterms:modified xsi:type="dcterms:W3CDTF">2025-10-03T10:11:08Z</dcterms:modified>
  <dc:identifier>DAGgAVAp0Uo</dc:identifier>
</cp:coreProperties>
</file>